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0" r:id="rId1"/>
  </p:sldMasterIdLst>
  <p:notesMasterIdLst>
    <p:notesMasterId r:id="rId58"/>
  </p:notesMasterIdLst>
  <p:handoutMasterIdLst>
    <p:handoutMasterId r:id="rId59"/>
  </p:handoutMasterIdLst>
  <p:sldIdLst>
    <p:sldId id="462" r:id="rId2"/>
    <p:sldId id="260" r:id="rId3"/>
    <p:sldId id="256" r:id="rId4"/>
    <p:sldId id="518" r:id="rId5"/>
    <p:sldId id="519" r:id="rId6"/>
    <p:sldId id="560" r:id="rId7"/>
    <p:sldId id="515" r:id="rId8"/>
    <p:sldId id="546" r:id="rId9"/>
    <p:sldId id="545" r:id="rId10"/>
    <p:sldId id="520" r:id="rId11"/>
    <p:sldId id="525" r:id="rId12"/>
    <p:sldId id="527" r:id="rId13"/>
    <p:sldId id="561" r:id="rId14"/>
    <p:sldId id="524" r:id="rId15"/>
    <p:sldId id="548" r:id="rId16"/>
    <p:sldId id="549" r:id="rId17"/>
    <p:sldId id="522" r:id="rId18"/>
    <p:sldId id="547" r:id="rId19"/>
    <p:sldId id="551" r:id="rId20"/>
    <p:sldId id="550" r:id="rId21"/>
    <p:sldId id="552" r:id="rId22"/>
    <p:sldId id="553" r:id="rId23"/>
    <p:sldId id="556" r:id="rId24"/>
    <p:sldId id="535" r:id="rId25"/>
    <p:sldId id="557" r:id="rId26"/>
    <p:sldId id="554" r:id="rId27"/>
    <p:sldId id="555" r:id="rId28"/>
    <p:sldId id="563" r:id="rId29"/>
    <p:sldId id="541" r:id="rId30"/>
    <p:sldId id="516" r:id="rId31"/>
    <p:sldId id="564" r:id="rId32"/>
    <p:sldId id="565" r:id="rId33"/>
    <p:sldId id="566" r:id="rId34"/>
    <p:sldId id="568" r:id="rId35"/>
    <p:sldId id="569" r:id="rId36"/>
    <p:sldId id="567" r:id="rId37"/>
    <p:sldId id="562" r:id="rId38"/>
    <p:sldId id="558" r:id="rId39"/>
    <p:sldId id="521" r:id="rId40"/>
    <p:sldId id="559" r:id="rId41"/>
    <p:sldId id="570" r:id="rId42"/>
    <p:sldId id="571" r:id="rId43"/>
    <p:sldId id="536" r:id="rId44"/>
    <p:sldId id="572" r:id="rId45"/>
    <p:sldId id="517" r:id="rId46"/>
    <p:sldId id="539" r:id="rId47"/>
    <p:sldId id="529" r:id="rId48"/>
    <p:sldId id="533" r:id="rId49"/>
    <p:sldId id="543" r:id="rId50"/>
    <p:sldId id="544" r:id="rId51"/>
    <p:sldId id="542" r:id="rId52"/>
    <p:sldId id="540" r:id="rId53"/>
    <p:sldId id="302" r:id="rId54"/>
    <p:sldId id="466" r:id="rId55"/>
    <p:sldId id="573" r:id="rId56"/>
    <p:sldId id="574" r:id="rId57"/>
  </p:sldIdLst>
  <p:sldSz cx="9906000" cy="6858000" type="A4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2CD6D64-64FE-4AF8-95F6-A57B42F604F7}">
          <p14:sldIdLst>
            <p14:sldId id="462"/>
            <p14:sldId id="260"/>
            <p14:sldId id="256"/>
            <p14:sldId id="518"/>
            <p14:sldId id="519"/>
            <p14:sldId id="560"/>
            <p14:sldId id="515"/>
            <p14:sldId id="546"/>
            <p14:sldId id="545"/>
          </p14:sldIdLst>
        </p14:section>
        <p14:section name="Методы разделения графа" id="{9E5E9FC7-8B27-4A45-8238-23D64D5482DD}">
          <p14:sldIdLst>
            <p14:sldId id="520"/>
            <p14:sldId id="525"/>
            <p14:sldId id="527"/>
            <p14:sldId id="561"/>
            <p14:sldId id="524"/>
            <p14:sldId id="548"/>
            <p14:sldId id="549"/>
            <p14:sldId id="522"/>
            <p14:sldId id="547"/>
            <p14:sldId id="551"/>
            <p14:sldId id="550"/>
            <p14:sldId id="552"/>
            <p14:sldId id="553"/>
            <p14:sldId id="556"/>
            <p14:sldId id="535"/>
            <p14:sldId id="557"/>
            <p14:sldId id="554"/>
            <p14:sldId id="555"/>
            <p14:sldId id="563"/>
            <p14:sldId id="541"/>
            <p14:sldId id="516"/>
            <p14:sldId id="564"/>
            <p14:sldId id="565"/>
            <p14:sldId id="566"/>
            <p14:sldId id="568"/>
            <p14:sldId id="569"/>
            <p14:sldId id="567"/>
            <p14:sldId id="562"/>
            <p14:sldId id="558"/>
            <p14:sldId id="521"/>
            <p14:sldId id="559"/>
            <p14:sldId id="570"/>
            <p14:sldId id="571"/>
            <p14:sldId id="536"/>
            <p14:sldId id="572"/>
            <p14:sldId id="517"/>
            <p14:sldId id="539"/>
            <p14:sldId id="529"/>
            <p14:sldId id="533"/>
            <p14:sldId id="543"/>
            <p14:sldId id="544"/>
            <p14:sldId id="542"/>
            <p14:sldId id="540"/>
            <p14:sldId id="302"/>
            <p14:sldId id="466"/>
            <p14:sldId id="573"/>
            <p14:sldId id="5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CCCC"/>
    <a:srgbClr val="FFFFCC"/>
    <a:srgbClr val="FF3300"/>
    <a:srgbClr val="D62A90"/>
    <a:srgbClr val="00FF00"/>
    <a:srgbClr val="99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1" autoAdjust="0"/>
    <p:restoredTop sz="94374" autoAdjust="0"/>
  </p:normalViewPr>
  <p:slideViewPr>
    <p:cSldViewPr>
      <p:cViewPr varScale="1">
        <p:scale>
          <a:sx n="105" d="100"/>
          <a:sy n="105" d="100"/>
        </p:scale>
        <p:origin x="1572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2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9528E-9210-4E3E-A261-54D9E9D6B47F}" type="datetimeFigureOut">
              <a:rPr lang="ru-RU" smtClean="0"/>
              <a:t>03.11.2025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4977-B9A1-4104-B99A-4A69FE6B9C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0029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C680882-5D7D-45A9-B0D8-7C13C25E68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5530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2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7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0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7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3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8" name="Text Box 1033"/>
          <p:cNvSpPr txBox="1">
            <a:spLocks noChangeArrowheads="1"/>
          </p:cNvSpPr>
          <p:nvPr userDrawn="1"/>
        </p:nvSpPr>
        <p:spPr bwMode="auto">
          <a:xfrm>
            <a:off x="1280592" y="115888"/>
            <a:ext cx="8625408" cy="812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Нижегородский государственный университет им. Н.И. Лобачевского </a:t>
            </a:r>
            <a:endParaRPr lang="ru-RU" sz="20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Институт информационных технологий, математики и механики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64" y="105644"/>
            <a:ext cx="1223772" cy="11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  <a:lvl4pPr>
              <a:defRPr sz="1800"/>
            </a:lvl4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7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0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1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7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0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450" y="207963"/>
            <a:ext cx="946589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092" y="1071546"/>
            <a:ext cx="950125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6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19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1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tabLst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ri.fr/perso/pelegrin/scotch/" TargetMode="External"/><Relationship Id="rId7" Type="http://schemas.openxmlformats.org/officeDocument/2006/relationships/hyperlink" Target="https://chriswalshaw.co.uk/partition/" TargetMode="External"/><Relationship Id="rId2" Type="http://schemas.openxmlformats.org/officeDocument/2006/relationships/hyperlink" Target="http://glaros.dtc.umn.edu/gkhome/views/met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sandia.gov/Zoltan/Zoltan.html" TargetMode="External"/><Relationship Id="rId5" Type="http://schemas.openxmlformats.org/officeDocument/2006/relationships/hyperlink" Target="http://chriswalshaw.co.uk/jostle/" TargetMode="External"/><Relationship Id="rId4" Type="http://schemas.openxmlformats.org/officeDocument/2006/relationships/hyperlink" Target="http://algo2.iti.kit.edu/kahip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.gatech.edu/dimacs10/" TargetMode="External"/><Relationship Id="rId2" Type="http://schemas.openxmlformats.org/officeDocument/2006/relationships/hyperlink" Target="http://chriswalshaw.co.uk/partition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5238" y="87313"/>
            <a:ext cx="22383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8" y="87313"/>
            <a:ext cx="22860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67313" y="87313"/>
            <a:ext cx="24003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39988" y="87313"/>
            <a:ext cx="2655887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128464" y="1844824"/>
            <a:ext cx="9777536" cy="75405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ru-RU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Нижегородский государственный университет им. Н.И. Лобачевского</a:t>
            </a:r>
            <a:r>
              <a:rPr lang="en-US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ru-RU" sz="2000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Институт информационных технологий, математики и механики</a:t>
            </a:r>
            <a:endParaRPr lang="en-US" sz="2000" b="1" cap="small" dirty="0">
              <a:solidFill>
                <a:srgbClr val="FFFFFF"/>
              </a:solidFill>
              <a:effectLst>
                <a:glow rad="139700">
                  <a:srgbClr val="000000">
                    <a:satMod val="175000"/>
                    <a:alpha val="40000"/>
                  </a:srgb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разделения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Различные алгоритмы разделения графов разрабатываются с 1970х годов. Основные алгоритмы были разработаны в 1990х годах.</a:t>
            </a:r>
          </a:p>
          <a:p>
            <a:pPr lvl="1"/>
            <a:r>
              <a:rPr lang="ru-RU" dirty="0"/>
              <a:t>Растущее разделение (</a:t>
            </a:r>
            <a:r>
              <a:rPr lang="en-US" dirty="0"/>
              <a:t>graph growing partitioning</a:t>
            </a:r>
            <a:r>
              <a:rPr lang="ru-RU" dirty="0"/>
              <a:t>) – Джордж и </a:t>
            </a:r>
            <a:r>
              <a:rPr lang="ru-RU" dirty="0" err="1"/>
              <a:t>Лю</a:t>
            </a:r>
            <a:r>
              <a:rPr lang="ru-RU" dirty="0"/>
              <a:t> (1981), </a:t>
            </a:r>
            <a:r>
              <a:rPr lang="ru-RU" dirty="0" err="1"/>
              <a:t>Карипис</a:t>
            </a:r>
            <a:r>
              <a:rPr lang="ru-RU" dirty="0"/>
              <a:t> и </a:t>
            </a:r>
            <a:r>
              <a:rPr lang="ru-RU" dirty="0" err="1"/>
              <a:t>Кумар</a:t>
            </a:r>
            <a:r>
              <a:rPr lang="ru-RU" dirty="0"/>
              <a:t> (1998) и др.</a:t>
            </a:r>
            <a:endParaRPr lang="en-US" dirty="0"/>
          </a:p>
          <a:p>
            <a:pPr lvl="1"/>
            <a:r>
              <a:rPr lang="ru-RU" dirty="0"/>
              <a:t>Геометрическое разделение (</a:t>
            </a:r>
            <a:r>
              <a:rPr lang="en-US" dirty="0"/>
              <a:t>geometric partitioning</a:t>
            </a:r>
            <a:r>
              <a:rPr lang="ru-RU" dirty="0"/>
              <a:t>) – Симон (1991), Миллер, </a:t>
            </a:r>
            <a:r>
              <a:rPr lang="ru-RU" dirty="0" err="1"/>
              <a:t>Тенг</a:t>
            </a:r>
            <a:r>
              <a:rPr lang="ru-RU" dirty="0"/>
              <a:t>, </a:t>
            </a:r>
            <a:r>
              <a:rPr lang="ru-RU" dirty="0" err="1"/>
              <a:t>Вавасис</a:t>
            </a:r>
            <a:r>
              <a:rPr lang="ru-RU" dirty="0"/>
              <a:t> (1991) и др.</a:t>
            </a:r>
          </a:p>
          <a:p>
            <a:pPr lvl="1"/>
            <a:r>
              <a:rPr lang="ru-RU" dirty="0"/>
              <a:t>Спектральное разделение</a:t>
            </a:r>
            <a:r>
              <a:rPr lang="en-US" dirty="0"/>
              <a:t> (spectral partitioning)</a:t>
            </a:r>
            <a:r>
              <a:rPr lang="ru-RU" dirty="0"/>
              <a:t> – </a:t>
            </a:r>
            <a:r>
              <a:rPr lang="ru-RU" dirty="0" err="1"/>
              <a:t>Донат</a:t>
            </a:r>
            <a:r>
              <a:rPr lang="ru-RU" dirty="0"/>
              <a:t> и </a:t>
            </a:r>
            <a:r>
              <a:rPr lang="ru-RU" dirty="0" err="1"/>
              <a:t>Хоффман</a:t>
            </a:r>
            <a:r>
              <a:rPr lang="ru-RU" dirty="0"/>
              <a:t> (1973), </a:t>
            </a:r>
            <a:r>
              <a:rPr lang="ru-RU" dirty="0" err="1"/>
              <a:t>Фидлер</a:t>
            </a:r>
            <a:r>
              <a:rPr lang="ru-RU" dirty="0"/>
              <a:t> (1975), </a:t>
            </a:r>
            <a:r>
              <a:rPr lang="ru-RU" dirty="0" err="1"/>
              <a:t>Барнард</a:t>
            </a:r>
            <a:r>
              <a:rPr lang="ru-RU" dirty="0"/>
              <a:t> и Симон (1993) и др.</a:t>
            </a:r>
          </a:p>
          <a:p>
            <a:pPr lvl="1"/>
            <a:r>
              <a:rPr lang="ru-RU" b="1" dirty="0"/>
              <a:t>Многоуровневое разделение</a:t>
            </a:r>
            <a:r>
              <a:rPr lang="en-US" b="1" dirty="0"/>
              <a:t> (multilevel graph partitioning)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ru-RU" dirty="0" err="1"/>
              <a:t>Хендриксон</a:t>
            </a:r>
            <a:r>
              <a:rPr lang="ru-RU" dirty="0"/>
              <a:t> и </a:t>
            </a:r>
            <a:r>
              <a:rPr lang="ru-RU" dirty="0" err="1"/>
              <a:t>Леланд</a:t>
            </a:r>
            <a:r>
              <a:rPr lang="ru-RU" dirty="0"/>
              <a:t> (1993), </a:t>
            </a:r>
            <a:r>
              <a:rPr lang="ru-RU" dirty="0" err="1"/>
              <a:t>Карипис</a:t>
            </a:r>
            <a:r>
              <a:rPr lang="ru-RU" dirty="0"/>
              <a:t> и </a:t>
            </a:r>
            <a:r>
              <a:rPr lang="ru-RU" dirty="0" err="1"/>
              <a:t>Кумар</a:t>
            </a:r>
            <a:r>
              <a:rPr lang="ru-RU" dirty="0"/>
              <a:t> (1996) и др.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Растущее разделение графа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Идея: «выращиваем» части разделения поиском в ширину из разных начальных вершин.</a:t>
                </a:r>
              </a:p>
              <a:p>
                <a:r>
                  <a:rPr lang="ru-RU" dirty="0" err="1"/>
                  <a:t>Бисекция</a:t>
                </a:r>
                <a:r>
                  <a:rPr lang="ru-RU" dirty="0"/>
                  <a:t> графа: </a:t>
                </a:r>
              </a:p>
              <a:p>
                <a:pPr lvl="1"/>
                <a:r>
                  <a:rPr lang="ru-RU" dirty="0"/>
                  <a:t>в часть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включаем вершины, достигнутые поиском в ширину из случайной вершины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. </a:t>
                </a:r>
              </a:p>
              <a:p>
                <a:pPr lvl="1"/>
                <a:r>
                  <a:rPr lang="ru-RU" dirty="0"/>
                  <a:t>Процесс выполняется до тех пор, пока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|&lt;|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|/2</m:t>
                    </m:r>
                  </m:oMath>
                </a14:m>
                <a:r>
                  <a:rPr lang="ru-RU" dirty="0"/>
                  <a:t>. Оставшиеся вершины включаем в часть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  <a:p>
                <a:r>
                  <a:rPr lang="ru-RU" dirty="0"/>
                  <a:t>Перезапуск алгоритма из разных начальных вершин существенно улучшает качество разделения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181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Спектральное разделение графа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Идея: использовать свойства собственных чисел и собственных векторов матрицы Лапласа графа: </a:t>
                </a:r>
                <a:endParaRPr lang="en-US" dirty="0"/>
              </a:p>
              <a:p>
                <a:pPr marL="0" indent="361950">
                  <a:buNone/>
                </a:pPr>
                <a:r>
                  <a:rPr lang="ru-RU" b="0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– матрица смежности графа, </a:t>
                </a:r>
                <a:br>
                  <a:rPr lang="ru-RU" dirty="0"/>
                </a:br>
                <a:r>
                  <a:rPr lang="ru-RU" dirty="0"/>
                  <a:t>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диагональная матрица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</m:d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 1, …, 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  <a:p>
                <a:r>
                  <a:rPr lang="ru-RU" dirty="0" err="1"/>
                  <a:t>Бисекция</a:t>
                </a:r>
                <a:r>
                  <a:rPr lang="ru-RU" dirty="0"/>
                  <a:t> графа: </a:t>
                </a:r>
              </a:p>
              <a:p>
                <a:pPr lvl="1"/>
                <a:r>
                  <a:rPr lang="ru-RU" dirty="0"/>
                  <a:t>вычислить собственный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, соответствующий второму по величине собственному числу (вектор </a:t>
                </a:r>
                <a:r>
                  <a:rPr lang="ru-RU" dirty="0" err="1"/>
                  <a:t>Фидлера</a:t>
                </a:r>
                <a:r>
                  <a:rPr lang="ru-RU" dirty="0"/>
                  <a:t>):</a:t>
                </a:r>
              </a:p>
              <a:p>
                <a:pPr marL="2667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собственные вектора</a:t>
                </a:r>
              </a:p>
              <a:p>
                <a:pPr lvl="1"/>
                <a:r>
                  <a:rPr lang="ru-RU" dirty="0"/>
                  <a:t>Выбрать медиану вектора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dirty="0"/>
                  <a:t>. Тогда все вершины графа можно разделить на два подмножества: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: 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sup>
                        </m:sSup>
                        <m:r>
                          <a:rPr lang="ru-RU" i="1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5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1EA29-D5E1-45C5-85D9-56A545E4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Спектральное разделение графа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63986-BD5A-47B4-8FAB-D0EF8350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ru-RU" dirty="0"/>
              <a:t>разделение графа: использовать несколько собственных векторов, либо применить рекурсивную </a:t>
            </a:r>
            <a:r>
              <a:rPr lang="ru-RU" dirty="0" err="1"/>
              <a:t>бисекцию</a:t>
            </a:r>
            <a:r>
              <a:rPr lang="ru-RU" dirty="0"/>
              <a:t>.</a:t>
            </a:r>
          </a:p>
          <a:p>
            <a:r>
              <a:rPr lang="ru-RU" b="1" dirty="0"/>
              <a:t>Преимущества</a:t>
            </a:r>
            <a:r>
              <a:rPr lang="ru-RU" dirty="0"/>
              <a:t>: высокая точность решения, можно использовать ПО для линейной алгебры</a:t>
            </a:r>
            <a:endParaRPr lang="en-US" dirty="0"/>
          </a:p>
          <a:p>
            <a:r>
              <a:rPr lang="ru-RU" b="1" dirty="0"/>
              <a:t>Недостаток метода</a:t>
            </a:r>
            <a:r>
              <a:rPr lang="ru-RU" dirty="0"/>
              <a:t>: большая вычислительная трудоемкость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E19F8B-AE53-438A-A087-EC58900898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09A434-1090-4658-A542-D1DB59AD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6D3AB-91E6-4D36-B0D0-0D489C496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23B190-28B3-4CC5-8C91-5B6AD2A6C9C5}"/>
              </a:ext>
            </a:extLst>
          </p:cNvPr>
          <p:cNvSpPr/>
          <p:nvPr/>
        </p:nvSpPr>
        <p:spPr>
          <a:xfrm>
            <a:off x="3296816" y="5947966"/>
            <a:ext cx="7905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2"/>
                </a:solidFill>
                <a:latin typeface="+mn-lt"/>
              </a:rPr>
              <a:t>https://developer.nvidia.com/blog/fast-spectral-graph-partitioning-gpus/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9F19D1-CBF9-4CDD-86BF-06BC5396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" y="3268941"/>
            <a:ext cx="9728340" cy="25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Многоуровневое разделение графа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уменьшить размерность задачи, найти разделение маленького графа, и спроецировать его на исходный большой граф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32520" y="5981085"/>
            <a:ext cx="9501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Buluç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A. et al. Recent advances in graph partitioning //Algorithm Engineering. – Springer, Cham, 2016. – С. 117-158.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FC655D-93FF-46F9-AA61-03E99F67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31" y="2051473"/>
            <a:ext cx="7821031" cy="39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8C5CD-C807-4457-A8D3-D7142C50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Многоуровневое разделение графа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A72F48-42CF-4FE5-A614-F790C844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Варианты многоуровневой схемы: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212644-DEBD-47B2-89DC-DB2AE65097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465A9-F887-4CAB-B133-56998F2A6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3B22CB-02F6-42DF-A8A7-3809823B0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FC39AD-2AE1-451C-AAF5-9727A513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" y="1916832"/>
            <a:ext cx="4451613" cy="39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1FF42-C450-4F41-907C-182ADF8E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Многоуровневое разделение графа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C65BD2-1A20-4A8B-A609-89EBD289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Многоуровневое </a:t>
            </a:r>
            <a:r>
              <a:rPr lang="en-US" dirty="0"/>
              <a:t>k-</a:t>
            </a:r>
            <a:r>
              <a:rPr lang="ru-RU" dirty="0"/>
              <a:t>разделение, разные схемы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0983A-2F56-4950-BAD1-A253E1CACE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DA2833-CE32-485A-9F0D-C4B8C1D4C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431497-B337-41FB-B7A1-34F4EF5C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DCE6E9-24C4-4628-87BA-11B8EE99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0" y="1628800"/>
            <a:ext cx="9237812" cy="46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Многоуровневое разделение графа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4938" y="2000240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огрубление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759" y="313110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разделение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500570"/>
            <a:ext cx="145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улучшение </a:t>
            </a:r>
          </a:p>
          <a:p>
            <a:r>
              <a:rPr lang="ru-RU" i="1" dirty="0">
                <a:latin typeface="+mn-lt"/>
              </a:rPr>
              <a:t>разделения</a:t>
            </a:r>
          </a:p>
        </p:txBody>
      </p:sp>
      <p:grpSp>
        <p:nvGrpSpPr>
          <p:cNvPr id="10" name="Группа 31"/>
          <p:cNvGrpSpPr/>
          <p:nvPr/>
        </p:nvGrpSpPr>
        <p:grpSpPr>
          <a:xfrm>
            <a:off x="1964574" y="1071548"/>
            <a:ext cx="4500594" cy="5165764"/>
            <a:chOff x="2666984" y="1071548"/>
            <a:chExt cx="4500594" cy="5165764"/>
          </a:xfrm>
        </p:grpSpPr>
        <p:grpSp>
          <p:nvGrpSpPr>
            <p:cNvPr id="11" name="Группа 154"/>
            <p:cNvGrpSpPr/>
            <p:nvPr/>
          </p:nvGrpSpPr>
          <p:grpSpPr>
            <a:xfrm>
              <a:off x="2666984" y="1071548"/>
              <a:ext cx="4500594" cy="5165764"/>
              <a:chOff x="666720" y="1214423"/>
              <a:chExt cx="4500594" cy="5165764"/>
            </a:xfrm>
          </p:grpSpPr>
          <p:grpSp>
            <p:nvGrpSpPr>
              <p:cNvPr id="14" name="Группа 77"/>
              <p:cNvGrpSpPr/>
              <p:nvPr/>
            </p:nvGrpSpPr>
            <p:grpSpPr>
              <a:xfrm>
                <a:off x="666720" y="1214423"/>
                <a:ext cx="4500594" cy="5165764"/>
                <a:chOff x="666720" y="1214423"/>
                <a:chExt cx="4500594" cy="5165764"/>
              </a:xfrm>
            </p:grpSpPr>
            <p:grpSp>
              <p:nvGrpSpPr>
                <p:cNvPr id="16" name="Группа 42"/>
                <p:cNvGrpSpPr/>
                <p:nvPr/>
              </p:nvGrpSpPr>
              <p:grpSpPr>
                <a:xfrm>
                  <a:off x="666720" y="1214423"/>
                  <a:ext cx="4500594" cy="5165764"/>
                  <a:chOff x="1904944" y="1142985"/>
                  <a:chExt cx="4500594" cy="5165764"/>
                </a:xfrm>
              </p:grpSpPr>
              <p:grpSp>
                <p:nvGrpSpPr>
                  <p:cNvPr id="20" name="Группа 119"/>
                  <p:cNvGrpSpPr/>
                  <p:nvPr/>
                </p:nvGrpSpPr>
                <p:grpSpPr>
                  <a:xfrm>
                    <a:off x="1904944" y="1142985"/>
                    <a:ext cx="4500594" cy="4517693"/>
                    <a:chOff x="237522" y="2397513"/>
                    <a:chExt cx="4500594" cy="2249438"/>
                  </a:xfrm>
                </p:grpSpPr>
                <p:sp>
                  <p:nvSpPr>
                    <p:cNvPr id="22" name="Прямоугольник 21"/>
                    <p:cNvSpPr/>
                    <p:nvPr/>
                  </p:nvSpPr>
                  <p:spPr bwMode="auto">
                    <a:xfrm>
                      <a:off x="701869" y="2717645"/>
                      <a:ext cx="3571900" cy="551691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b="1" dirty="0">
                          <a:latin typeface="+mn-lt"/>
                          <a:cs typeface="Arial" pitchFamily="34" charset="0"/>
                        </a:rPr>
                        <a:t>Пока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граф недостаточно мал, сжимать его структуру.</a:t>
                      </a:r>
                    </a:p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Получим последовательность графов 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G</a:t>
                      </a:r>
                      <a:r>
                        <a:rPr lang="ru-RU" i="1" baseline="-25000" dirty="0"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ru-RU" i="1" dirty="0">
                          <a:latin typeface="+mn-lt"/>
                          <a:cs typeface="Arial" pitchFamily="34" charset="0"/>
                        </a:rPr>
                        <a:t>, …,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 G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endParaRPr lang="ru-RU" i="1" baseline="-25000" dirty="0">
                        <a:latin typeface="+mn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3" name="Овал 22"/>
                    <p:cNvSpPr/>
                    <p:nvPr/>
                  </p:nvSpPr>
                  <p:spPr bwMode="auto">
                    <a:xfrm>
                      <a:off x="862794" y="2397513"/>
                      <a:ext cx="3232380" cy="193945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текущий подграф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G</a:t>
                      </a:r>
                      <a:r>
                        <a:rPr lang="en-US" i="1" baseline="-25000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0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  <a:endParaRPr lang="ru-RU" i="1" baseline="-25000" dirty="0">
                        <a:latin typeface="+mn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4" name="Прямоугольник 23"/>
                    <p:cNvSpPr/>
                    <p:nvPr/>
                  </p:nvSpPr>
                  <p:spPr bwMode="auto">
                    <a:xfrm>
                      <a:off x="731603" y="3393480"/>
                      <a:ext cx="3512432" cy="275845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Получить начальное разделение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графа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G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ru-RU" i="1" dirty="0"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P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p:txBody>
                </p:sp>
                <p:grpSp>
                  <p:nvGrpSpPr>
                    <p:cNvPr id="25" name="Группа 97"/>
                    <p:cNvGrpSpPr/>
                    <p:nvPr/>
                  </p:nvGrpSpPr>
                  <p:grpSpPr>
                    <a:xfrm>
                      <a:off x="237522" y="3792414"/>
                      <a:ext cx="4500594" cy="854537"/>
                      <a:chOff x="2397762" y="3792414"/>
                      <a:chExt cx="4500594" cy="854537"/>
                    </a:xfrm>
                  </p:grpSpPr>
                  <p:sp>
                    <p:nvSpPr>
                      <p:cNvPr id="27" name="Прямоугольник 26"/>
                      <p:cNvSpPr/>
                      <p:nvPr/>
                    </p:nvSpPr>
                    <p:spPr bwMode="auto">
                      <a:xfrm>
                        <a:off x="2397762" y="3792414"/>
                        <a:ext cx="4500594" cy="854537"/>
                      </a:xfrm>
                      <a:prstGeom prst="rect">
                        <a:avLst/>
                      </a:pr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2"/>
                      </a:lnRef>
                      <a:fillRef idx="2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0" tIns="0" rIns="0" bIns="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Проецировать</a:t>
                        </a:r>
                        <a:r>
                          <a:rPr lang="en-US" dirty="0">
                            <a:latin typeface="+mn-lt"/>
                            <a:cs typeface="Arial" pitchFamily="34" charset="0"/>
                          </a:rPr>
                          <a:t> </a:t>
                        </a:r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разделение </a:t>
                        </a:r>
                        <a:r>
                          <a:rPr lang="en-US" i="1" dirty="0">
                            <a:latin typeface="+mn-lt"/>
                            <a:cs typeface="Arial" pitchFamily="34" charset="0"/>
                          </a:rPr>
                          <a:t>P</a:t>
                        </a:r>
                        <a:r>
                          <a:rPr lang="en-US" i="1" baseline="-25000" dirty="0">
                            <a:latin typeface="+mn-lt"/>
                            <a:cs typeface="Arial" pitchFamily="34" charset="0"/>
                          </a:rPr>
                          <a:t>m</a:t>
                        </a:r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 на </a:t>
                        </a:r>
                        <a:r>
                          <a:rPr lang="en-US" i="1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P</a:t>
                        </a:r>
                        <a:r>
                          <a:rPr lang="en-US" i="1" baseline="-25000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0</a:t>
                        </a:r>
                        <a:r>
                          <a:rPr lang="ru-RU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 (</a:t>
                        </a:r>
                        <a:r>
                          <a:rPr lang="en-US" i="1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G</a:t>
                        </a:r>
                        <a:r>
                          <a:rPr lang="en-US" i="1" baseline="-25000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0</a:t>
                        </a:r>
                        <a:r>
                          <a:rPr lang="ru-RU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): </a:t>
                        </a:r>
                        <a:endParaRPr lang="en-US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28" name="Группа 86"/>
                      <p:cNvGrpSpPr/>
                      <p:nvPr/>
                    </p:nvGrpSpPr>
                    <p:grpSpPr>
                      <a:xfrm>
                        <a:off x="3076423" y="4224182"/>
                        <a:ext cx="3214710" cy="386914"/>
                        <a:chOff x="3436463" y="4224182"/>
                        <a:chExt cx="3214710" cy="386914"/>
                      </a:xfrm>
                    </p:grpSpPr>
                    <p:sp>
                      <p:nvSpPr>
                        <p:cNvPr id="29" name="Прямоугольник 28"/>
                        <p:cNvSpPr/>
                        <p:nvPr/>
                      </p:nvSpPr>
                      <p:spPr bwMode="auto">
                        <a:xfrm>
                          <a:off x="3436463" y="4224182"/>
                          <a:ext cx="3214710" cy="137923"/>
                        </a:xfrm>
                        <a:prstGeom prst="rect">
                          <a:avLst/>
                        </a:prstGeom>
                        <a:ln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vert="horz" wrap="square" lIns="0" tIns="0" rIns="0" bIns="0" numCol="1" rtlCol="0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Проецировать</a:t>
                          </a:r>
                          <a:r>
                            <a:rPr lang="en-US" dirty="0">
                              <a:latin typeface="+mn-lt"/>
                              <a:cs typeface="Arial" pitchFamily="34" charset="0"/>
                            </a:rPr>
                            <a:t> </a:t>
                          </a:r>
                          <a:r>
                            <a:rPr lang="en-US" i="1" dirty="0">
                              <a:latin typeface="+mn-lt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latin typeface="+mn-lt"/>
                              <a:cs typeface="Arial" pitchFamily="34" charset="0"/>
                            </a:rPr>
                            <a:t>i</a:t>
                          </a:r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 на </a:t>
                          </a:r>
                          <a:r>
                            <a:rPr lang="en-US" i="1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i - 1</a:t>
                          </a:r>
                          <a:r>
                            <a:rPr lang="ru-RU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 (</a:t>
                          </a:r>
                          <a:r>
                            <a:rPr lang="en-US" i="1" dirty="0" err="1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G</a:t>
                          </a:r>
                          <a:r>
                            <a:rPr lang="en-US" i="1" baseline="-25000" dirty="0" err="1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i</a:t>
                          </a:r>
                          <a:r>
                            <a:rPr lang="en-US" i="1" baseline="-25000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 - 1</a:t>
                          </a:r>
                          <a:r>
                            <a:rPr lang="ru-RU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)</a:t>
                          </a:r>
                          <a:endParaRPr lang="ru-RU" dirty="0"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0" name="Прямоугольник 29"/>
                        <p:cNvSpPr/>
                        <p:nvPr/>
                      </p:nvSpPr>
                      <p:spPr bwMode="auto">
                        <a:xfrm>
                          <a:off x="4186562" y="4473173"/>
                          <a:ext cx="1714512" cy="137923"/>
                        </a:xfrm>
                        <a:prstGeom prst="rect">
                          <a:avLst/>
                        </a:prstGeom>
                        <a:ln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vert="horz" wrap="square" lIns="0" tIns="0" rIns="0" bIns="0" numCol="1" rtlCol="0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Улучшить </a:t>
                          </a:r>
                          <a:r>
                            <a:rPr lang="en-US" i="1" dirty="0">
                              <a:latin typeface="+mn-lt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latin typeface="+mn-lt"/>
                              <a:cs typeface="Arial" pitchFamily="34" charset="0"/>
                            </a:rPr>
                            <a:t>i</a:t>
                          </a:r>
                          <a:r>
                            <a:rPr lang="ru-RU" i="1" baseline="-25000" dirty="0">
                              <a:latin typeface="+mn-lt"/>
                              <a:cs typeface="Arial" pitchFamily="34" charset="0"/>
                            </a:rPr>
                            <a:t>-1</a:t>
                          </a:r>
                          <a:endParaRPr lang="ru-RU" dirty="0"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6" name="Прямая со стрелкой 25"/>
                    <p:cNvCxnSpPr>
                      <a:stCxn id="23" idx="4"/>
                      <a:endCxn id="22" idx="0"/>
                    </p:cNvCxnSpPr>
                    <p:nvPr/>
                  </p:nvCxnSpPr>
                  <p:spPr bwMode="auto">
                    <a:xfrm rot="16200000" flipH="1">
                      <a:off x="2420308" y="2650134"/>
                      <a:ext cx="126187" cy="8835"/>
                    </a:xfrm>
                    <a:prstGeom prst="straightConnector1">
                      <a:avLst/>
                    </a:prstGeom>
                    <a:ln w="19050">
                      <a:headEnd type="none" w="med" len="med"/>
                      <a:tailEnd type="arrow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" name="Овал 20"/>
                  <p:cNvSpPr/>
                  <p:nvPr/>
                </p:nvSpPr>
                <p:spPr bwMode="auto">
                  <a:xfrm>
                    <a:off x="2462768" y="5919236"/>
                    <a:ext cx="3392926" cy="38951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ru-RU" dirty="0">
                        <a:latin typeface="+mn-lt"/>
                        <a:cs typeface="Arial" pitchFamily="34" charset="0"/>
                      </a:rPr>
                      <a:t>разделитель графа</a:t>
                    </a:r>
                    <a:r>
                      <a:rPr lang="en-US" dirty="0">
                        <a:latin typeface="+mn-lt"/>
                        <a:cs typeface="Arial" pitchFamily="34" charset="0"/>
                      </a:rPr>
                      <a:t> </a:t>
                    </a:r>
                    <a:r>
                      <a:rPr lang="en-US" i="1" dirty="0">
                        <a:solidFill>
                          <a:srgbClr val="000000"/>
                        </a:solidFill>
                        <a:latin typeface="Arial"/>
                        <a:cs typeface="Arial" pitchFamily="34" charset="0"/>
                      </a:rPr>
                      <a:t>G</a:t>
                    </a:r>
                    <a:r>
                      <a:rPr lang="en-US" i="1" baseline="-25000" dirty="0">
                        <a:solidFill>
                          <a:srgbClr val="000000"/>
                        </a:solidFill>
                        <a:latin typeface="Arial"/>
                        <a:cs typeface="Arial" pitchFamily="34" charset="0"/>
                      </a:rPr>
                      <a:t>0</a:t>
                    </a:r>
                    <a:r>
                      <a:rPr lang="en-US" dirty="0">
                        <a:latin typeface="+mn-lt"/>
                        <a:cs typeface="Arial" pitchFamily="34" charset="0"/>
                      </a:rPr>
                      <a:t> </a:t>
                    </a:r>
                    <a:r>
                      <a:rPr lang="ru-RU" dirty="0">
                        <a:latin typeface="+mn-lt"/>
                        <a:cs typeface="Arial" pitchFamily="34" charset="0"/>
                      </a:rPr>
                      <a:t> </a:t>
                    </a:r>
                    <a:endParaRPr lang="ru-RU" i="1" baseline="-25000" dirty="0">
                      <a:latin typeface="+mn-lt"/>
                      <a:cs typeface="Arial" pitchFamily="34" charset="0"/>
                    </a:endParaRPr>
                  </a:p>
                </p:txBody>
              </p:sp>
            </p:grpSp>
            <p:cxnSp>
              <p:nvCxnSpPr>
                <p:cNvPr id="17" name="Прямая со стрелкой 16"/>
                <p:cNvCxnSpPr>
                  <a:stCxn id="22" idx="2"/>
                  <a:endCxn id="24" idx="0"/>
                </p:cNvCxnSpPr>
                <p:nvPr/>
              </p:nvCxnSpPr>
              <p:spPr bwMode="auto">
                <a:xfrm rot="5400000">
                  <a:off x="2792354" y="3090023"/>
                  <a:ext cx="249326" cy="1588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/>
                <p:cNvCxnSpPr>
                  <a:stCxn id="24" idx="2"/>
                  <a:endCxn id="27" idx="0"/>
                </p:cNvCxnSpPr>
                <p:nvPr/>
              </p:nvCxnSpPr>
              <p:spPr bwMode="auto">
                <a:xfrm>
                  <a:off x="2917017" y="3768684"/>
                  <a:ext cx="0" cy="247209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/>
                <p:cNvCxnSpPr>
                  <a:stCxn id="29" idx="2"/>
                  <a:endCxn id="30" idx="0"/>
                </p:cNvCxnSpPr>
                <p:nvPr/>
              </p:nvCxnSpPr>
              <p:spPr bwMode="auto">
                <a:xfrm>
                  <a:off x="2952736" y="5160041"/>
                  <a:ext cx="0" cy="223066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hape 79"/>
              <p:cNvCxnSpPr>
                <a:stCxn id="27" idx="2"/>
                <a:endCxn id="21" idx="0"/>
              </p:cNvCxnSpPr>
              <p:nvPr/>
            </p:nvCxnSpPr>
            <p:spPr bwMode="auto">
              <a:xfrm rot="16200000" flipH="1">
                <a:off x="2789733" y="5859399"/>
                <a:ext cx="258559" cy="39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" name="Соединительная линия уступом 11"/>
            <p:cNvCxnSpPr>
              <a:stCxn id="30" idx="1"/>
              <a:endCxn id="13" idx="1"/>
            </p:cNvCxnSpPr>
            <p:nvPr/>
          </p:nvCxnSpPr>
          <p:spPr bwMode="auto">
            <a:xfrm rot="10800000">
              <a:off x="3836876" y="4359588"/>
              <a:ext cx="258868" cy="1019144"/>
            </a:xfrm>
            <a:prstGeom prst="bentConnector3">
              <a:avLst>
                <a:gd name="adj1" fmla="val 347456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Прямоугольник 12"/>
            <p:cNvSpPr/>
            <p:nvPr/>
          </p:nvSpPr>
          <p:spPr bwMode="auto">
            <a:xfrm>
              <a:off x="3836876" y="4221088"/>
              <a:ext cx="2232248" cy="277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Для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i="1" dirty="0" err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= 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m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, …, 1:</a:t>
              </a:r>
              <a:endParaRPr lang="ru-RU" dirty="0">
                <a:cs typeface="Arial" pitchFamily="34" charset="0"/>
              </a:endParaRPr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734FC-74F4-4F8C-B104-11470C4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Огрубление графа (</a:t>
            </a:r>
            <a:r>
              <a:rPr lang="en-US" dirty="0"/>
              <a:t>graph coarsening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7DF45C-59D1-4EA5-B45D-29EDF9DF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2" y="1196752"/>
            <a:ext cx="9501254" cy="5089768"/>
          </a:xfrm>
        </p:spPr>
        <p:txBody>
          <a:bodyPr/>
          <a:lstStyle/>
          <a:p>
            <a:r>
              <a:rPr lang="ru-RU" b="1" dirty="0"/>
              <a:t>Способ 1</a:t>
            </a:r>
            <a:r>
              <a:rPr lang="ru-RU" dirty="0"/>
              <a:t>: Поиск максимального паросочетания </a:t>
            </a:r>
          </a:p>
          <a:p>
            <a:r>
              <a:rPr lang="ru-RU" i="1" dirty="0" err="1"/>
              <a:t>Паросочетание</a:t>
            </a:r>
            <a:r>
              <a:rPr lang="ru-RU" dirty="0"/>
              <a:t> – множество ребер, никакая пара которых не инцидентна одной вершине</a:t>
            </a:r>
          </a:p>
          <a:p>
            <a:pPr lvl="1"/>
            <a:r>
              <a:rPr lang="ru-RU" dirty="0"/>
              <a:t>Случайные паросочетания </a:t>
            </a:r>
          </a:p>
          <a:p>
            <a:pPr lvl="1"/>
            <a:r>
              <a:rPr lang="ru-RU" dirty="0"/>
              <a:t>Паросочетания тяжелых ребер</a:t>
            </a:r>
          </a:p>
          <a:p>
            <a:pPr lvl="1"/>
            <a:r>
              <a:rPr lang="ru-RU" dirty="0" err="1"/>
              <a:t>Паросочетание</a:t>
            </a:r>
            <a:r>
              <a:rPr lang="ru-RU" dirty="0"/>
              <a:t> тяжелых клик</a:t>
            </a:r>
          </a:p>
          <a:p>
            <a:pPr lvl="1"/>
            <a:r>
              <a:rPr lang="ru-RU" dirty="0"/>
              <a:t>…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CD1D5E-9210-4CFB-A859-AB1BBE7A92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8A9DC4-558C-4CD3-82CC-4C66D552D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36014-783B-4C71-8EDB-EE7A82A2D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D94BFE9-2534-408E-950A-B12246F68EEB}"/>
              </a:ext>
            </a:extLst>
          </p:cNvPr>
          <p:cNvGrpSpPr/>
          <p:nvPr/>
        </p:nvGrpSpPr>
        <p:grpSpPr>
          <a:xfrm>
            <a:off x="5809511" y="3856825"/>
            <a:ext cx="3714776" cy="1000132"/>
            <a:chOff x="452406" y="2714620"/>
            <a:chExt cx="3714776" cy="100013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3D58E14-E5E8-489C-81AA-3F18B5144A24}"/>
                </a:ext>
              </a:extLst>
            </p:cNvPr>
            <p:cNvGrpSpPr/>
            <p:nvPr/>
          </p:nvGrpSpPr>
          <p:grpSpPr>
            <a:xfrm>
              <a:off x="452406" y="2714620"/>
              <a:ext cx="3714776" cy="1000132"/>
              <a:chOff x="452406" y="1571612"/>
              <a:chExt cx="3714776" cy="1000132"/>
            </a:xfrm>
          </p:grpSpPr>
          <p:grpSp>
            <p:nvGrpSpPr>
              <p:cNvPr id="15" name="Группа 42">
                <a:extLst>
                  <a:ext uri="{FF2B5EF4-FFF2-40B4-BE49-F238E27FC236}">
                    <a16:creationId xmlns:a16="http://schemas.microsoft.com/office/drawing/2014/main" id="{3309030C-C905-4077-8707-07DABF1AEE47}"/>
                  </a:ext>
                </a:extLst>
              </p:cNvPr>
              <p:cNvGrpSpPr/>
              <p:nvPr/>
            </p:nvGrpSpPr>
            <p:grpSpPr>
              <a:xfrm>
                <a:off x="452406" y="1571612"/>
                <a:ext cx="3714776" cy="1000132"/>
                <a:chOff x="452406" y="1571612"/>
                <a:chExt cx="3714776" cy="1000132"/>
              </a:xfrm>
            </p:grpSpPr>
            <p:grpSp>
              <p:nvGrpSpPr>
                <p:cNvPr id="28" name="Группа 43">
                  <a:extLst>
                    <a:ext uri="{FF2B5EF4-FFF2-40B4-BE49-F238E27FC236}">
                      <a16:creationId xmlns:a16="http://schemas.microsoft.com/office/drawing/2014/main" id="{DF24AA63-04A9-47C5-B1A4-C9EFBB58813F}"/>
                    </a:ext>
                  </a:extLst>
                </p:cNvPr>
                <p:cNvGrpSpPr/>
                <p:nvPr/>
              </p:nvGrpSpPr>
              <p:grpSpPr>
                <a:xfrm>
                  <a:off x="452406" y="1571612"/>
                  <a:ext cx="3714776" cy="1000132"/>
                  <a:chOff x="5381628" y="3643314"/>
                  <a:chExt cx="3714776" cy="1000132"/>
                </a:xfrm>
              </p:grpSpPr>
              <p:grpSp>
                <p:nvGrpSpPr>
                  <p:cNvPr id="30" name="Группа 17">
                    <a:extLst>
                      <a:ext uri="{FF2B5EF4-FFF2-40B4-BE49-F238E27FC236}">
                        <a16:creationId xmlns:a16="http://schemas.microsoft.com/office/drawing/2014/main" id="{91C7442D-715B-40A1-8AD6-FC438011821C}"/>
                      </a:ext>
                    </a:extLst>
                  </p:cNvPr>
                  <p:cNvGrpSpPr/>
                  <p:nvPr/>
                </p:nvGrpSpPr>
                <p:grpSpPr>
                  <a:xfrm>
                    <a:off x="5790832" y="3643314"/>
                    <a:ext cx="3305572" cy="1000132"/>
                    <a:chOff x="1114872" y="2207714"/>
                    <a:chExt cx="3305572" cy="1000132"/>
                  </a:xfrm>
                </p:grpSpPr>
                <p:sp>
                  <p:nvSpPr>
                    <p:cNvPr id="32" name="Овал 31">
                      <a:extLst>
                        <a:ext uri="{FF2B5EF4-FFF2-40B4-BE49-F238E27FC236}">
                          <a16:creationId xmlns:a16="http://schemas.microsoft.com/office/drawing/2014/main" id="{E323BA99-FE1A-4634-9500-D39F7BFE1C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20048" y="2850656"/>
                      <a:ext cx="337766" cy="28575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1,3</a:t>
                      </a:r>
                    </a:p>
                  </p:txBody>
                </p:sp>
                <p:sp>
                  <p:nvSpPr>
                    <p:cNvPr id="33" name="Овал 32">
                      <a:extLst>
                        <a:ext uri="{FF2B5EF4-FFF2-40B4-BE49-F238E27FC236}">
                          <a16:creationId xmlns:a16="http://schemas.microsoft.com/office/drawing/2014/main" id="{AE1B0ABF-A2A7-4892-8C1C-84D6146106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62924" y="2348310"/>
                      <a:ext cx="266328" cy="28803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4,6</a:t>
                      </a:r>
                    </a:p>
                  </p:txBody>
                </p:sp>
                <p:sp>
                  <p:nvSpPr>
                    <p:cNvPr id="34" name="Овал 33">
                      <a:extLst>
                        <a:ext uri="{FF2B5EF4-FFF2-40B4-BE49-F238E27FC236}">
                          <a16:creationId xmlns:a16="http://schemas.microsoft.com/office/drawing/2014/main" id="{CCAD07E1-2FCC-4246-A9C5-64F8C26324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91552" y="2850656"/>
                      <a:ext cx="266328" cy="28803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</a:t>
                      </a:r>
                    </a:p>
                  </p:txBody>
                </p:sp>
                <p:sp>
                  <p:nvSpPr>
                    <p:cNvPr id="35" name="Овал 34">
                      <a:extLst>
                        <a:ext uri="{FF2B5EF4-FFF2-40B4-BE49-F238E27FC236}">
                          <a16:creationId xmlns:a16="http://schemas.microsoft.com/office/drawing/2014/main" id="{579A885D-582F-430A-8152-520414990F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34428" y="2279152"/>
                      <a:ext cx="357190" cy="3571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8,9</a:t>
                      </a:r>
                    </a:p>
                  </p:txBody>
                </p:sp>
                <p:sp>
                  <p:nvSpPr>
                    <p:cNvPr id="36" name="Овал 35">
                      <a:extLst>
                        <a:ext uri="{FF2B5EF4-FFF2-40B4-BE49-F238E27FC236}">
                          <a16:creationId xmlns:a16="http://schemas.microsoft.com/office/drawing/2014/main" id="{74D91C2F-5C60-46E7-A931-FAAB465F5F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91618" y="2850656"/>
                      <a:ext cx="500066" cy="3571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dirty="0">
                          <a:latin typeface="+mn-lt"/>
                          <a:cs typeface="Arial" pitchFamily="34" charset="0"/>
                        </a:rPr>
                        <a:t>7, 10</a:t>
                      </a:r>
                      <a:endPara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7" name="Овал 36">
                      <a:extLst>
                        <a:ext uri="{FF2B5EF4-FFF2-40B4-BE49-F238E27FC236}">
                          <a16:creationId xmlns:a16="http://schemas.microsoft.com/office/drawing/2014/main" id="{AFA72DCB-59BA-4956-BEA0-D56C3D3061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277436" y="2850656"/>
                      <a:ext cx="266328" cy="28803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11</a:t>
                      </a:r>
                    </a:p>
                  </p:txBody>
                </p:sp>
                <p:sp>
                  <p:nvSpPr>
                    <p:cNvPr id="38" name="Овал 37">
                      <a:extLst>
                        <a:ext uri="{FF2B5EF4-FFF2-40B4-BE49-F238E27FC236}">
                          <a16:creationId xmlns:a16="http://schemas.microsoft.com/office/drawing/2014/main" id="{4A56CCA2-13B6-467F-8B9A-11FD3E258D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48940" y="2207714"/>
                      <a:ext cx="571504" cy="3571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16,17</a:t>
                      </a:r>
                    </a:p>
                  </p:txBody>
                </p:sp>
                <p:sp>
                  <p:nvSpPr>
                    <p:cNvPr id="39" name="Овал 38">
                      <a:extLst>
                        <a:ext uri="{FF2B5EF4-FFF2-40B4-BE49-F238E27FC236}">
                          <a16:creationId xmlns:a16="http://schemas.microsoft.com/office/drawing/2014/main" id="{B3F8593F-A4B4-430E-BE5A-EE927913EF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48808" y="2279152"/>
                      <a:ext cx="642942" cy="3571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12,14</a:t>
                      </a:r>
                    </a:p>
                  </p:txBody>
                </p:sp>
                <p:cxnSp>
                  <p:nvCxnSpPr>
                    <p:cNvPr id="40" name="Прямая соединительная линия 39">
                      <a:extLst>
                        <a:ext uri="{FF2B5EF4-FFF2-40B4-BE49-F238E27FC236}">
                          <a16:creationId xmlns:a16="http://schemas.microsoft.com/office/drawing/2014/main" id="{19638A7F-B669-4227-946D-A659F33AA051}"/>
                        </a:ext>
                      </a:extLst>
                    </p:cNvPr>
                    <p:cNvCxnSpPr>
                      <a:stCxn id="31" idx="6"/>
                      <a:endCxn id="32" idx="2"/>
                    </p:cNvCxnSpPr>
                    <p:nvPr/>
                  </p:nvCxnSpPr>
                  <p:spPr bwMode="auto">
                    <a:xfrm>
                      <a:off x="1114872" y="2707780"/>
                      <a:ext cx="305176" cy="285752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Овал 30">
                    <a:extLst>
                      <a:ext uri="{FF2B5EF4-FFF2-40B4-BE49-F238E27FC236}">
                        <a16:creationId xmlns:a16="http://schemas.microsoft.com/office/drawing/2014/main" id="{A2F7DD6D-F853-4967-98F4-EF2A7967F8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81628" y="4000504"/>
                    <a:ext cx="409204" cy="28575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0, 2</a:t>
                    </a:r>
                  </a:p>
                </p:txBody>
              </p:sp>
            </p:grpSp>
            <p:sp>
              <p:nvSpPr>
                <p:cNvPr id="29" name="Овал 28">
                  <a:extLst>
                    <a:ext uri="{FF2B5EF4-FFF2-40B4-BE49-F238E27FC236}">
                      <a16:creationId xmlns:a16="http://schemas.microsoft.com/office/drawing/2014/main" id="{28246A3B-429D-41CF-8DE3-18D0B1CAA619}"/>
                    </a:ext>
                  </a:extLst>
                </p:cNvPr>
                <p:cNvSpPr/>
                <p:nvPr/>
              </p:nvSpPr>
              <p:spPr bwMode="auto">
                <a:xfrm>
                  <a:off x="3595678" y="2143116"/>
                  <a:ext cx="500066" cy="35719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45720" tIns="45720" rIns="4572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ru-RU" sz="1100" b="1" dirty="0">
                      <a:latin typeface="+mn-lt"/>
                      <a:cs typeface="Arial" pitchFamily="34" charset="0"/>
                    </a:rPr>
                    <a:t>13,15</a:t>
                  </a:r>
                  <a:endPara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endParaRPr>
                </a:p>
              </p:txBody>
            </p:sp>
          </p:grp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ABAB8F0C-BB82-4A5F-8321-FCF76A49B2DC}"/>
                  </a:ext>
                </a:extLst>
              </p:cNvPr>
              <p:cNvCxnSpPr>
                <a:stCxn id="31" idx="6"/>
                <a:endCxn id="33" idx="2"/>
              </p:cNvCxnSpPr>
              <p:nvPr/>
            </p:nvCxnSpPr>
            <p:spPr bwMode="auto">
              <a:xfrm flipV="1">
                <a:off x="861610" y="1856224"/>
                <a:ext cx="448052" cy="215454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0A29CA70-6CD0-4A75-9FC4-AF5A57F49656}"/>
                  </a:ext>
                </a:extLst>
              </p:cNvPr>
              <p:cNvCxnSpPr>
                <a:stCxn id="32" idx="6"/>
                <a:endCxn id="34" idx="2"/>
              </p:cNvCxnSpPr>
              <p:nvPr/>
            </p:nvCxnSpPr>
            <p:spPr bwMode="auto">
              <a:xfrm>
                <a:off x="1504552" y="2357430"/>
                <a:ext cx="233738" cy="1140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65CF3EFC-D7D6-4D68-855E-82C8E0AC42B2}"/>
                  </a:ext>
                </a:extLst>
              </p:cNvPr>
              <p:cNvCxnSpPr>
                <a:stCxn id="34" idx="6"/>
                <a:endCxn id="36" idx="2"/>
              </p:cNvCxnSpPr>
              <p:nvPr/>
            </p:nvCxnSpPr>
            <p:spPr bwMode="auto">
              <a:xfrm>
                <a:off x="2004618" y="2358570"/>
                <a:ext cx="233738" cy="3457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D97E7D52-EB40-4E25-8983-D2DD2B781A3C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 bwMode="auto">
              <a:xfrm flipV="1">
                <a:off x="2738422" y="2358570"/>
                <a:ext cx="285752" cy="3457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72F01491-1988-49CF-838E-B1C0AE202883}"/>
                  </a:ext>
                </a:extLst>
              </p:cNvPr>
              <p:cNvCxnSpPr>
                <a:stCxn id="37" idx="6"/>
                <a:endCxn id="29" idx="2"/>
              </p:cNvCxnSpPr>
              <p:nvPr/>
            </p:nvCxnSpPr>
            <p:spPr bwMode="auto">
              <a:xfrm flipV="1">
                <a:off x="3290502" y="2321711"/>
                <a:ext cx="305176" cy="3685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62A9D5A0-495E-4C53-AB1C-F4D0E2ADE114}"/>
                  </a:ext>
                </a:extLst>
              </p:cNvPr>
              <p:cNvCxnSpPr>
                <a:stCxn id="33" idx="6"/>
                <a:endCxn id="35" idx="2"/>
              </p:cNvCxnSpPr>
              <p:nvPr/>
            </p:nvCxnSpPr>
            <p:spPr bwMode="auto">
              <a:xfrm flipV="1">
                <a:off x="1575990" y="1821645"/>
                <a:ext cx="305176" cy="3457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8BE21624-F7E4-430D-9689-71E852D00732}"/>
                  </a:ext>
                </a:extLst>
              </p:cNvPr>
              <p:cNvCxnSpPr>
                <a:stCxn id="35" idx="6"/>
                <a:endCxn id="39" idx="2"/>
              </p:cNvCxnSpPr>
              <p:nvPr/>
            </p:nvCxnSpPr>
            <p:spPr bwMode="auto">
              <a:xfrm>
                <a:off x="2238356" y="1821645"/>
                <a:ext cx="357190" cy="1588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24CEA67F-3CFE-4191-A8F6-F96120829F60}"/>
                  </a:ext>
                </a:extLst>
              </p:cNvPr>
              <p:cNvCxnSpPr>
                <a:stCxn id="32" idx="0"/>
                <a:endCxn id="33" idx="4"/>
              </p:cNvCxnSpPr>
              <p:nvPr/>
            </p:nvCxnSpPr>
            <p:spPr bwMode="auto">
              <a:xfrm rot="5400000" flipH="1" flipV="1">
                <a:off x="1282090" y="2053819"/>
                <a:ext cx="214314" cy="107157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71BD98C7-421C-4491-AAEA-914F7EA4E483}"/>
                  </a:ext>
                </a:extLst>
              </p:cNvPr>
              <p:cNvCxnSpPr>
                <a:stCxn id="33" idx="5"/>
                <a:endCxn id="36" idx="2"/>
              </p:cNvCxnSpPr>
              <p:nvPr/>
            </p:nvCxnSpPr>
            <p:spPr bwMode="auto">
              <a:xfrm rot="16200000" flipH="1">
                <a:off x="1670126" y="1824919"/>
                <a:ext cx="435090" cy="70136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63DD8A42-E616-4B5E-A143-C59D9E13C6C1}"/>
                  </a:ext>
                </a:extLst>
              </p:cNvPr>
              <p:cNvCxnSpPr>
                <a:stCxn id="34" idx="1"/>
                <a:endCxn id="33" idx="5"/>
              </p:cNvCxnSpPr>
              <p:nvPr/>
            </p:nvCxnSpPr>
            <p:spPr bwMode="auto">
              <a:xfrm rot="16200000" flipV="1">
                <a:off x="1507802" y="1987244"/>
                <a:ext cx="298676" cy="240306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8262CCA5-992E-4E7B-8A7F-FF10A4E766DF}"/>
                  </a:ext>
                </a:extLst>
              </p:cNvPr>
              <p:cNvCxnSpPr>
                <a:stCxn id="36" idx="1"/>
                <a:endCxn id="35" idx="5"/>
              </p:cNvCxnSpPr>
              <p:nvPr/>
            </p:nvCxnSpPr>
            <p:spPr bwMode="auto">
              <a:xfrm rot="16200000" flipV="1">
                <a:off x="2089352" y="2044626"/>
                <a:ext cx="318932" cy="125542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274D55CF-8D17-42E7-A631-26C9739268A6}"/>
                  </a:ext>
                </a:extLst>
              </p:cNvPr>
              <p:cNvCxnSpPr>
                <a:stCxn id="35" idx="4"/>
                <a:endCxn id="34" idx="0"/>
              </p:cNvCxnSpPr>
              <p:nvPr/>
            </p:nvCxnSpPr>
            <p:spPr bwMode="auto">
              <a:xfrm rot="5400000">
                <a:off x="1858451" y="2013244"/>
                <a:ext cx="214314" cy="188307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D0353EC-58D8-4370-A4B2-1FF5742B71CE}"/>
                </a:ext>
              </a:extLst>
            </p:cNvPr>
            <p:cNvCxnSpPr>
              <a:stCxn id="35" idx="6"/>
              <a:endCxn id="37" idx="1"/>
            </p:cNvCxnSpPr>
            <p:nvPr/>
          </p:nvCxnSpPr>
          <p:spPr bwMode="auto">
            <a:xfrm>
              <a:off x="2238356" y="2964653"/>
              <a:ext cx="824821" cy="435090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906C297-3919-4CFF-B7D4-96817BDEC50D}"/>
                </a:ext>
              </a:extLst>
            </p:cNvPr>
            <p:cNvCxnSpPr>
              <a:stCxn id="36" idx="0"/>
              <a:endCxn id="39" idx="4"/>
            </p:cNvCxnSpPr>
            <p:nvPr/>
          </p:nvCxnSpPr>
          <p:spPr bwMode="auto">
            <a:xfrm rot="5400000" flipH="1" flipV="1">
              <a:off x="2595546" y="3036091"/>
              <a:ext cx="214314" cy="42862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7417061D-6B6E-47A0-9315-EEDEA24FBFB7}"/>
                </a:ext>
              </a:extLst>
            </p:cNvPr>
            <p:cNvCxnSpPr>
              <a:stCxn id="39" idx="5"/>
              <a:endCxn id="37" idx="0"/>
            </p:cNvCxnSpPr>
            <p:nvPr/>
          </p:nvCxnSpPr>
          <p:spPr bwMode="auto">
            <a:xfrm rot="16200000" flipH="1">
              <a:off x="3017523" y="3217746"/>
              <a:ext cx="266623" cy="13007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17A9ED2-35BA-4D10-97E4-E76DB8192316}"/>
                </a:ext>
              </a:extLst>
            </p:cNvPr>
            <p:cNvCxnSpPr>
              <a:stCxn id="39" idx="6"/>
              <a:endCxn id="38" idx="2"/>
            </p:cNvCxnSpPr>
            <p:nvPr/>
          </p:nvCxnSpPr>
          <p:spPr bwMode="auto">
            <a:xfrm flipV="1">
              <a:off x="3238488" y="2893215"/>
              <a:ext cx="357190" cy="7143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8A1CD2BD-3D2E-4046-8288-82BDCAF0D137}"/>
                </a:ext>
              </a:extLst>
            </p:cNvPr>
            <p:cNvCxnSpPr>
              <a:stCxn id="39" idx="6"/>
              <a:endCxn id="29" idx="1"/>
            </p:cNvCxnSpPr>
            <p:nvPr/>
          </p:nvCxnSpPr>
          <p:spPr bwMode="auto">
            <a:xfrm>
              <a:off x="3238488" y="2964653"/>
              <a:ext cx="430423" cy="373780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5D3966B-B333-4DD0-997E-FF29BA4C31B7}"/>
                </a:ext>
              </a:extLst>
            </p:cNvPr>
            <p:cNvCxnSpPr>
              <a:stCxn id="29" idx="0"/>
              <a:endCxn id="38" idx="4"/>
            </p:cNvCxnSpPr>
            <p:nvPr/>
          </p:nvCxnSpPr>
          <p:spPr bwMode="auto">
            <a:xfrm rot="5400000" flipH="1" flipV="1">
              <a:off x="3756413" y="3161108"/>
              <a:ext cx="214314" cy="35719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B4C36859-DE5C-469B-AA5D-F1D7BF5B55FD}"/>
              </a:ext>
            </a:extLst>
          </p:cNvPr>
          <p:cNvGrpSpPr/>
          <p:nvPr/>
        </p:nvGrpSpPr>
        <p:grpSpPr>
          <a:xfrm>
            <a:off x="5861525" y="5037429"/>
            <a:ext cx="2143140" cy="1214446"/>
            <a:chOff x="523844" y="4429132"/>
            <a:chExt cx="2143140" cy="1214446"/>
          </a:xfrm>
        </p:grpSpPr>
        <p:grpSp>
          <p:nvGrpSpPr>
            <p:cNvPr id="42" name="Группа 145">
              <a:extLst>
                <a:ext uri="{FF2B5EF4-FFF2-40B4-BE49-F238E27FC236}">
                  <a16:creationId xmlns:a16="http://schemas.microsoft.com/office/drawing/2014/main" id="{2E1C299E-60D1-4A2B-A1BD-9CABBAA2E0D9}"/>
                </a:ext>
              </a:extLst>
            </p:cNvPr>
            <p:cNvGrpSpPr/>
            <p:nvPr/>
          </p:nvGrpSpPr>
          <p:grpSpPr>
            <a:xfrm>
              <a:off x="523844" y="4572008"/>
              <a:ext cx="1967074" cy="895504"/>
              <a:chOff x="452406" y="1643050"/>
              <a:chExt cx="1967074" cy="895504"/>
            </a:xfrm>
          </p:grpSpPr>
          <p:grpSp>
            <p:nvGrpSpPr>
              <p:cNvPr id="48" name="Группа 43">
                <a:extLst>
                  <a:ext uri="{FF2B5EF4-FFF2-40B4-BE49-F238E27FC236}">
                    <a16:creationId xmlns:a16="http://schemas.microsoft.com/office/drawing/2014/main" id="{43120539-8099-479D-AC60-E4BC4964F560}"/>
                  </a:ext>
                </a:extLst>
              </p:cNvPr>
              <p:cNvGrpSpPr/>
              <p:nvPr/>
            </p:nvGrpSpPr>
            <p:grpSpPr>
              <a:xfrm>
                <a:off x="452406" y="1643050"/>
                <a:ext cx="1967074" cy="895504"/>
                <a:chOff x="5381628" y="3714752"/>
                <a:chExt cx="1967074" cy="895504"/>
              </a:xfrm>
            </p:grpSpPr>
            <p:grpSp>
              <p:nvGrpSpPr>
                <p:cNvPr id="54" name="Группа 17">
                  <a:extLst>
                    <a:ext uri="{FF2B5EF4-FFF2-40B4-BE49-F238E27FC236}">
                      <a16:creationId xmlns:a16="http://schemas.microsoft.com/office/drawing/2014/main" id="{B311CDE7-1EC6-4138-9550-0068F3D0EBE9}"/>
                    </a:ext>
                  </a:extLst>
                </p:cNvPr>
                <p:cNvGrpSpPr/>
                <p:nvPr/>
              </p:nvGrpSpPr>
              <p:grpSpPr>
                <a:xfrm>
                  <a:off x="5705628" y="3714752"/>
                  <a:ext cx="1643074" cy="895504"/>
                  <a:chOff x="1029668" y="2279152"/>
                  <a:chExt cx="1643074" cy="895504"/>
                </a:xfrm>
              </p:grpSpPr>
              <p:sp>
                <p:nvSpPr>
                  <p:cNvPr id="56" name="Овал 55">
                    <a:extLst>
                      <a:ext uri="{FF2B5EF4-FFF2-40B4-BE49-F238E27FC236}">
                        <a16:creationId xmlns:a16="http://schemas.microsoft.com/office/drawing/2014/main" id="{C3354237-018D-4DBA-AADF-14BC5A7A61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20048" y="2850656"/>
                    <a:ext cx="324000" cy="324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r>
                      <a:rPr lang="ru-RU" sz="1100" b="1" dirty="0">
                        <a:latin typeface="+mn-lt"/>
                        <a:cs typeface="Arial" pitchFamily="34" charset="0"/>
                      </a:rPr>
                      <a:t>1</a:t>
                    </a:r>
                    <a:endPara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lt"/>
                      <a:cs typeface="Arial" pitchFamily="34" charset="0"/>
                    </a:endParaRPr>
                  </a:p>
                </p:txBody>
              </p:sp>
              <p:sp>
                <p:nvSpPr>
                  <p:cNvPr id="57" name="Овал 56">
                    <a:extLst>
                      <a:ext uri="{FF2B5EF4-FFF2-40B4-BE49-F238E27FC236}">
                        <a16:creationId xmlns:a16="http://schemas.microsoft.com/office/drawing/2014/main" id="{19156E8F-8626-4231-ADC8-5ACBD75B07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62924" y="2279152"/>
                    <a:ext cx="324000" cy="324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58" name="Овал 57">
                    <a:extLst>
                      <a:ext uri="{FF2B5EF4-FFF2-40B4-BE49-F238E27FC236}">
                        <a16:creationId xmlns:a16="http://schemas.microsoft.com/office/drawing/2014/main" id="{9FAD3A9D-AD05-44F0-B217-9EE5A15C90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1552" y="2850656"/>
                    <a:ext cx="324000" cy="324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9" name="Овал 58">
                    <a:extLst>
                      <a:ext uri="{FF2B5EF4-FFF2-40B4-BE49-F238E27FC236}">
                        <a16:creationId xmlns:a16="http://schemas.microsoft.com/office/drawing/2014/main" id="{97E56F1A-A942-4413-A510-149E578E0C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8742" y="2279152"/>
                    <a:ext cx="324000" cy="324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ru-RU" sz="1100" b="1" dirty="0">
                        <a:latin typeface="+mn-lt"/>
                        <a:cs typeface="Arial" pitchFamily="34" charset="0"/>
                      </a:rPr>
                      <a:t>4</a:t>
                    </a:r>
                    <a:endPara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lt"/>
                      <a:cs typeface="Arial" pitchFamily="34" charset="0"/>
                    </a:endParaRPr>
                  </a:p>
                </p:txBody>
              </p:sp>
              <p:cxnSp>
                <p:nvCxnSpPr>
                  <p:cNvPr id="60" name="Прямая соединительная линия 59">
                    <a:extLst>
                      <a:ext uri="{FF2B5EF4-FFF2-40B4-BE49-F238E27FC236}">
                        <a16:creationId xmlns:a16="http://schemas.microsoft.com/office/drawing/2014/main" id="{37E8D7DE-AC3E-4408-8DE9-C865F272759D}"/>
                      </a:ext>
                    </a:extLst>
                  </p:cNvPr>
                  <p:cNvCxnSpPr>
                    <a:stCxn id="55" idx="6"/>
                    <a:endCxn id="56" idx="2"/>
                  </p:cNvCxnSpPr>
                  <p:nvPr/>
                </p:nvCxnSpPr>
                <p:spPr bwMode="auto">
                  <a:xfrm>
                    <a:off x="1029668" y="2726904"/>
                    <a:ext cx="390380" cy="28575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" name="Овал 54">
                  <a:extLst>
                    <a:ext uri="{FF2B5EF4-FFF2-40B4-BE49-F238E27FC236}">
                      <a16:creationId xmlns:a16="http://schemas.microsoft.com/office/drawing/2014/main" id="{85314E7C-0DD6-4563-978A-68896C88DE35}"/>
                    </a:ext>
                  </a:extLst>
                </p:cNvPr>
                <p:cNvSpPr/>
                <p:nvPr/>
              </p:nvSpPr>
              <p:spPr bwMode="auto">
                <a:xfrm>
                  <a:off x="5381628" y="400050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45720" tIns="45720" rIns="4572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lt"/>
                      <a:cs typeface="Arial" pitchFamily="34" charset="0"/>
                    </a:rPr>
                    <a:t>0</a:t>
                  </a:r>
                </a:p>
              </p:txBody>
            </p:sp>
          </p:grp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BAB6D6CC-6B68-40F0-9997-FE7B93A864C5}"/>
                  </a:ext>
                </a:extLst>
              </p:cNvPr>
              <p:cNvCxnSpPr>
                <a:stCxn id="56" idx="6"/>
                <a:endCxn id="58" idx="2"/>
              </p:cNvCxnSpPr>
              <p:nvPr/>
            </p:nvCxnSpPr>
            <p:spPr bwMode="auto">
              <a:xfrm>
                <a:off x="1490786" y="2376554"/>
                <a:ext cx="247504" cy="1588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D9D6FD4A-CEA7-4F1A-BF40-8531C230C526}"/>
                  </a:ext>
                </a:extLst>
              </p:cNvPr>
              <p:cNvCxnSpPr>
                <a:stCxn id="58" idx="7"/>
                <a:endCxn id="59" idx="4"/>
              </p:cNvCxnSpPr>
              <p:nvPr/>
            </p:nvCxnSpPr>
            <p:spPr bwMode="auto">
              <a:xfrm rot="5400000" flipH="1" flipV="1">
                <a:off x="1988684" y="1993208"/>
                <a:ext cx="294953" cy="242639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36E72754-30A0-4AF3-AE51-E637FEE1FC0A}"/>
                  </a:ext>
                </a:extLst>
              </p:cNvPr>
              <p:cNvCxnSpPr>
                <a:stCxn id="57" idx="6"/>
                <a:endCxn id="59" idx="2"/>
              </p:cNvCxnSpPr>
              <p:nvPr/>
            </p:nvCxnSpPr>
            <p:spPr bwMode="auto">
              <a:xfrm>
                <a:off x="1633662" y="1805050"/>
                <a:ext cx="461818" cy="1588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B93DC337-717A-484E-994F-8F95BFCA280F}"/>
                  </a:ext>
                </a:extLst>
              </p:cNvPr>
              <p:cNvCxnSpPr>
                <a:stCxn id="56" idx="0"/>
                <a:endCxn id="57" idx="4"/>
              </p:cNvCxnSpPr>
              <p:nvPr/>
            </p:nvCxnSpPr>
            <p:spPr bwMode="auto">
              <a:xfrm rot="5400000" flipH="1" flipV="1">
                <a:off x="1276472" y="2019364"/>
                <a:ext cx="247504" cy="142876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0D70E81A-9087-41F4-B664-060AF3AD971F}"/>
                  </a:ext>
                </a:extLst>
              </p:cNvPr>
              <p:cNvCxnSpPr>
                <a:stCxn id="57" idx="5"/>
                <a:endCxn id="58" idx="0"/>
              </p:cNvCxnSpPr>
              <p:nvPr/>
            </p:nvCxnSpPr>
            <p:spPr bwMode="auto">
              <a:xfrm rot="16200000" flipH="1">
                <a:off x="1595775" y="1910038"/>
                <a:ext cx="294953" cy="314077"/>
              </a:xfrm>
              <a:prstGeom prst="line">
                <a:avLst/>
              </a:prstGeom>
              <a:ln w="28575">
                <a:solidFill>
                  <a:srgbClr val="7575D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15A35F6C-7406-4CF3-8160-92D1CE0FDA8B}"/>
                </a:ext>
              </a:extLst>
            </p:cNvPr>
            <p:cNvSpPr/>
            <p:nvPr/>
          </p:nvSpPr>
          <p:spPr bwMode="auto">
            <a:xfrm>
              <a:off x="595282" y="4572008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4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E8C9664-831E-49E4-8E6F-85227E07A7AA}"/>
                </a:ext>
              </a:extLst>
            </p:cNvPr>
            <p:cNvSpPr/>
            <p:nvPr/>
          </p:nvSpPr>
          <p:spPr bwMode="auto">
            <a:xfrm>
              <a:off x="1023910" y="5429264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3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6C86AD2-CDA4-43AD-8927-E37CBE97D7DF}"/>
                </a:ext>
              </a:extLst>
            </p:cNvPr>
            <p:cNvSpPr/>
            <p:nvPr/>
          </p:nvSpPr>
          <p:spPr bwMode="auto">
            <a:xfrm>
              <a:off x="2024042" y="5429264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3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8136CB0B-1573-4AAA-B3B5-80F72D395C0C}"/>
                </a:ext>
              </a:extLst>
            </p:cNvPr>
            <p:cNvSpPr/>
            <p:nvPr/>
          </p:nvSpPr>
          <p:spPr bwMode="auto">
            <a:xfrm>
              <a:off x="2452670" y="4929198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4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7C4C0A4-6A8C-4869-88CA-6CF0A6C16370}"/>
                </a:ext>
              </a:extLst>
            </p:cNvPr>
            <p:cNvSpPr/>
            <p:nvPr/>
          </p:nvSpPr>
          <p:spPr bwMode="auto">
            <a:xfrm>
              <a:off x="1738290" y="4429132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4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sp>
        <p:nvSpPr>
          <p:cNvPr id="61" name="Стрелка вправо 558">
            <a:extLst>
              <a:ext uri="{FF2B5EF4-FFF2-40B4-BE49-F238E27FC236}">
                <a16:creationId xmlns:a16="http://schemas.microsoft.com/office/drawing/2014/main" id="{77DAB122-F192-4C9F-A270-D20E38B918F3}"/>
              </a:ext>
            </a:extLst>
          </p:cNvPr>
          <p:cNvSpPr/>
          <p:nvPr/>
        </p:nvSpPr>
        <p:spPr bwMode="auto">
          <a:xfrm>
            <a:off x="5237263" y="4240100"/>
            <a:ext cx="357190" cy="21431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62" name="Стрелка вправо 559">
            <a:extLst>
              <a:ext uri="{FF2B5EF4-FFF2-40B4-BE49-F238E27FC236}">
                <a16:creationId xmlns:a16="http://schemas.microsoft.com/office/drawing/2014/main" id="{077060CA-EB29-4233-BAFD-C74F75539F28}"/>
              </a:ext>
            </a:extLst>
          </p:cNvPr>
          <p:cNvSpPr/>
          <p:nvPr/>
        </p:nvSpPr>
        <p:spPr bwMode="auto">
          <a:xfrm>
            <a:off x="5237496" y="5563255"/>
            <a:ext cx="357190" cy="21431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47819345-101D-4013-BFB8-386AC21D837E}"/>
              </a:ext>
            </a:extLst>
          </p:cNvPr>
          <p:cNvGrpSpPr/>
          <p:nvPr/>
        </p:nvGrpSpPr>
        <p:grpSpPr>
          <a:xfrm>
            <a:off x="851994" y="5054025"/>
            <a:ext cx="3714776" cy="1214446"/>
            <a:chOff x="380968" y="2928934"/>
            <a:chExt cx="3714776" cy="1214446"/>
          </a:xfrm>
        </p:grpSpPr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098E3017-0651-442C-9297-01598404BA1B}"/>
                </a:ext>
              </a:extLst>
            </p:cNvPr>
            <p:cNvGrpSpPr/>
            <p:nvPr/>
          </p:nvGrpSpPr>
          <p:grpSpPr>
            <a:xfrm>
              <a:off x="380968" y="2928934"/>
              <a:ext cx="3714776" cy="1214446"/>
              <a:chOff x="380968" y="2857496"/>
              <a:chExt cx="3714776" cy="1214446"/>
            </a:xfrm>
          </p:grpSpPr>
          <p:grpSp>
            <p:nvGrpSpPr>
              <p:cNvPr id="69" name="Группа 68">
                <a:extLst>
                  <a:ext uri="{FF2B5EF4-FFF2-40B4-BE49-F238E27FC236}">
                    <a16:creationId xmlns:a16="http://schemas.microsoft.com/office/drawing/2014/main" id="{EC435F58-C2DC-4D2C-880D-D84D1E174883}"/>
                  </a:ext>
                </a:extLst>
              </p:cNvPr>
              <p:cNvGrpSpPr/>
              <p:nvPr/>
            </p:nvGrpSpPr>
            <p:grpSpPr>
              <a:xfrm>
                <a:off x="380968" y="3000372"/>
                <a:ext cx="3467272" cy="895504"/>
                <a:chOff x="452406" y="2786058"/>
                <a:chExt cx="3467272" cy="895504"/>
              </a:xfrm>
            </p:grpSpPr>
            <p:grpSp>
              <p:nvGrpSpPr>
                <p:cNvPr id="79" name="Группа 145">
                  <a:extLst>
                    <a:ext uri="{FF2B5EF4-FFF2-40B4-BE49-F238E27FC236}">
                      <a16:creationId xmlns:a16="http://schemas.microsoft.com/office/drawing/2014/main" id="{F32A5063-3731-41A8-B94F-89D24CC4108A}"/>
                    </a:ext>
                  </a:extLst>
                </p:cNvPr>
                <p:cNvGrpSpPr/>
                <p:nvPr/>
              </p:nvGrpSpPr>
              <p:grpSpPr>
                <a:xfrm>
                  <a:off x="452406" y="2786058"/>
                  <a:ext cx="3467272" cy="895504"/>
                  <a:chOff x="452406" y="1643050"/>
                  <a:chExt cx="3467272" cy="895504"/>
                </a:xfrm>
              </p:grpSpPr>
              <p:grpSp>
                <p:nvGrpSpPr>
                  <p:cNvPr id="86" name="Группа 42">
                    <a:extLst>
                      <a:ext uri="{FF2B5EF4-FFF2-40B4-BE49-F238E27FC236}">
                        <a16:creationId xmlns:a16="http://schemas.microsoft.com/office/drawing/2014/main" id="{ABB63E66-9804-472E-9E07-EFF907BFB8AB}"/>
                      </a:ext>
                    </a:extLst>
                  </p:cNvPr>
                  <p:cNvGrpSpPr/>
                  <p:nvPr/>
                </p:nvGrpSpPr>
                <p:grpSpPr>
                  <a:xfrm>
                    <a:off x="452406" y="1643050"/>
                    <a:ext cx="3467272" cy="895504"/>
                    <a:chOff x="452406" y="1643050"/>
                    <a:chExt cx="3467272" cy="895504"/>
                  </a:xfrm>
                </p:grpSpPr>
                <p:grpSp>
                  <p:nvGrpSpPr>
                    <p:cNvPr id="99" name="Группа 43">
                      <a:extLst>
                        <a:ext uri="{FF2B5EF4-FFF2-40B4-BE49-F238E27FC236}">
                          <a16:creationId xmlns:a16="http://schemas.microsoft.com/office/drawing/2014/main" id="{EB509A18-E0BA-43EE-9EC0-E02B7BDA64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06" y="1643050"/>
                      <a:ext cx="3467272" cy="895504"/>
                      <a:chOff x="5381628" y="3714752"/>
                      <a:chExt cx="3467272" cy="895504"/>
                    </a:xfrm>
                  </p:grpSpPr>
                  <p:grpSp>
                    <p:nvGrpSpPr>
                      <p:cNvPr id="101" name="Группа 17">
                        <a:extLst>
                          <a:ext uri="{FF2B5EF4-FFF2-40B4-BE49-F238E27FC236}">
                            <a16:creationId xmlns:a16="http://schemas.microsoft.com/office/drawing/2014/main" id="{0B5D8E6E-AC27-4A18-85C3-B6356B89EF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5628" y="3714752"/>
                        <a:ext cx="3143272" cy="895504"/>
                        <a:chOff x="1029668" y="2279152"/>
                        <a:chExt cx="3143272" cy="895504"/>
                      </a:xfrm>
                    </p:grpSpPr>
                    <p:sp>
                      <p:nvSpPr>
                        <p:cNvPr id="103" name="Овал 102">
                          <a:extLst>
                            <a:ext uri="{FF2B5EF4-FFF2-40B4-BE49-F238E27FC236}">
                              <a16:creationId xmlns:a16="http://schemas.microsoft.com/office/drawing/2014/main" id="{F801F5DE-C46C-4E37-BC3A-537B8C947AF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20048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1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04" name="Овал 103">
                          <a:extLst>
                            <a:ext uri="{FF2B5EF4-FFF2-40B4-BE49-F238E27FC236}">
                              <a16:creationId xmlns:a16="http://schemas.microsoft.com/office/drawing/2014/main" id="{2F6C923E-2BF6-45ED-871E-662F38A3E22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62924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2</a:t>
                          </a:r>
                        </a:p>
                      </p:txBody>
                    </p:sp>
                    <p:sp>
                      <p:nvSpPr>
                        <p:cNvPr id="105" name="Овал 104">
                          <a:extLst>
                            <a:ext uri="{FF2B5EF4-FFF2-40B4-BE49-F238E27FC236}">
                              <a16:creationId xmlns:a16="http://schemas.microsoft.com/office/drawing/2014/main" id="{EC755DD3-7A28-4256-82B4-31659302931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991552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3</a:t>
                          </a:r>
                        </a:p>
                      </p:txBody>
                    </p:sp>
                    <p:sp>
                      <p:nvSpPr>
                        <p:cNvPr id="106" name="Овал 105">
                          <a:extLst>
                            <a:ext uri="{FF2B5EF4-FFF2-40B4-BE49-F238E27FC236}">
                              <a16:creationId xmlns:a16="http://schemas.microsoft.com/office/drawing/2014/main" id="{1A9F6ADA-B94A-4A65-BF4D-065C405151F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277304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5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07" name="Овал 106">
                          <a:extLst>
                            <a:ext uri="{FF2B5EF4-FFF2-40B4-BE49-F238E27FC236}">
                              <a16:creationId xmlns:a16="http://schemas.microsoft.com/office/drawing/2014/main" id="{B865DFD7-5D75-41C2-AF4D-40A76141B68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634494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4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08" name="Овал 107">
                          <a:extLst>
                            <a:ext uri="{FF2B5EF4-FFF2-40B4-BE49-F238E27FC236}">
                              <a16:creationId xmlns:a16="http://schemas.microsoft.com/office/drawing/2014/main" id="{BEA9C804-2FD2-4FD9-A72D-C9CCA38DA1F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277436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6</a:t>
                          </a:r>
                        </a:p>
                      </p:txBody>
                    </p:sp>
                    <p:sp>
                      <p:nvSpPr>
                        <p:cNvPr id="109" name="Овал 108">
                          <a:extLst>
                            <a:ext uri="{FF2B5EF4-FFF2-40B4-BE49-F238E27FC236}">
                              <a16:creationId xmlns:a16="http://schemas.microsoft.com/office/drawing/2014/main" id="{2322B34A-EBEA-44B8-B6F4-E0F8E24DC09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848940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9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10" name="Овал 109">
                          <a:extLst>
                            <a:ext uri="{FF2B5EF4-FFF2-40B4-BE49-F238E27FC236}">
                              <a16:creationId xmlns:a16="http://schemas.microsoft.com/office/drawing/2014/main" id="{43C6D573-7FB2-426B-9770-363E53A4A93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063122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ru-RU" sz="1200" b="1" dirty="0">
                              <a:latin typeface="+mn-lt"/>
                              <a:cs typeface="Arial" pitchFamily="34" charset="0"/>
                            </a:rPr>
                            <a:t>7</a:t>
                          </a:r>
                          <a:endParaRPr kumimoji="0" lang="ru-RU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11" name="Прямая соединительная линия 110">
                          <a:extLst>
                            <a:ext uri="{FF2B5EF4-FFF2-40B4-BE49-F238E27FC236}">
                              <a16:creationId xmlns:a16="http://schemas.microsoft.com/office/drawing/2014/main" id="{C78D9DD2-F7BA-4623-BEF5-EE195EADA9AB}"/>
                            </a:ext>
                          </a:extLst>
                        </p:cNvPr>
                        <p:cNvCxnSpPr>
                          <a:stCxn id="102" idx="6"/>
                          <a:endCxn id="103" idx="2"/>
                        </p:cNvCxnSpPr>
                        <p:nvPr/>
                      </p:nvCxnSpPr>
                      <p:spPr bwMode="auto">
                        <a:xfrm>
                          <a:off x="1029668" y="2726904"/>
                          <a:ext cx="390380" cy="285752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7575D1"/>
                          </a:solidFill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6"/>
                        </a:lnRef>
                        <a:fillRef idx="0">
                          <a:schemeClr val="accent6"/>
                        </a:fillRef>
                        <a:effectRef idx="0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02" name="Овал 101">
                        <a:extLst>
                          <a:ext uri="{FF2B5EF4-FFF2-40B4-BE49-F238E27FC236}">
                            <a16:creationId xmlns:a16="http://schemas.microsoft.com/office/drawing/2014/main" id="{761E7134-2A9F-4841-A10A-7F0C0E621AA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381628" y="4000504"/>
                        <a:ext cx="324000" cy="32400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45720" tIns="45720" rIns="4572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rPr>
                          <a:t>0</a:t>
                        </a:r>
                      </a:p>
                    </p:txBody>
                  </p:sp>
                </p:grpSp>
                <p:sp>
                  <p:nvSpPr>
                    <p:cNvPr id="100" name="Овал 99">
                      <a:extLst>
                        <a:ext uri="{FF2B5EF4-FFF2-40B4-BE49-F238E27FC236}">
                          <a16:creationId xmlns:a16="http://schemas.microsoft.com/office/drawing/2014/main" id="{78E01B47-466F-4A0F-A16D-2D1335852E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95678" y="2214554"/>
                      <a:ext cx="324000" cy="32400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45720" tIns="45720" rIns="4572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100" b="1" dirty="0"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87" name="Прямая соединительная линия 86">
                    <a:extLst>
                      <a:ext uri="{FF2B5EF4-FFF2-40B4-BE49-F238E27FC236}">
                        <a16:creationId xmlns:a16="http://schemas.microsoft.com/office/drawing/2014/main" id="{D0562C18-55E3-4CF6-B67B-A0131A53B8CC}"/>
                      </a:ext>
                    </a:extLst>
                  </p:cNvPr>
                  <p:cNvCxnSpPr>
                    <a:stCxn id="102" idx="6"/>
                    <a:endCxn id="104" idx="2"/>
                  </p:cNvCxnSpPr>
                  <p:nvPr/>
                </p:nvCxnSpPr>
                <p:spPr bwMode="auto">
                  <a:xfrm flipV="1">
                    <a:off x="776406" y="1805050"/>
                    <a:ext cx="533256" cy="285752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Прямая соединительная линия 87">
                    <a:extLst>
                      <a:ext uri="{FF2B5EF4-FFF2-40B4-BE49-F238E27FC236}">
                        <a16:creationId xmlns:a16="http://schemas.microsoft.com/office/drawing/2014/main" id="{E2D1A907-62A9-434B-BD83-4A493EAE57C4}"/>
                      </a:ext>
                    </a:extLst>
                  </p:cNvPr>
                  <p:cNvCxnSpPr>
                    <a:stCxn id="103" idx="6"/>
                    <a:endCxn id="105" idx="2"/>
                  </p:cNvCxnSpPr>
                  <p:nvPr/>
                </p:nvCxnSpPr>
                <p:spPr bwMode="auto">
                  <a:xfrm>
                    <a:off x="1490786" y="2376554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Прямая соединительная линия 88">
                    <a:extLst>
                      <a:ext uri="{FF2B5EF4-FFF2-40B4-BE49-F238E27FC236}">
                        <a16:creationId xmlns:a16="http://schemas.microsoft.com/office/drawing/2014/main" id="{1E107CDD-287B-42CB-BC99-D5FF9AFD991F}"/>
                      </a:ext>
                    </a:extLst>
                  </p:cNvPr>
                  <p:cNvCxnSpPr>
                    <a:stCxn id="105" idx="6"/>
                    <a:endCxn id="107" idx="2"/>
                  </p:cNvCxnSpPr>
                  <p:nvPr/>
                </p:nvCxnSpPr>
                <p:spPr bwMode="auto">
                  <a:xfrm>
                    <a:off x="2062290" y="2376554"/>
                    <a:ext cx="318942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Прямая соединительная линия 89">
                    <a:extLst>
                      <a:ext uri="{FF2B5EF4-FFF2-40B4-BE49-F238E27FC236}">
                        <a16:creationId xmlns:a16="http://schemas.microsoft.com/office/drawing/2014/main" id="{11DB348F-CEF3-4D72-B612-FE48D83F94E6}"/>
                      </a:ext>
                    </a:extLst>
                  </p:cNvPr>
                  <p:cNvCxnSpPr>
                    <a:stCxn id="107" idx="6"/>
                    <a:endCxn id="108" idx="2"/>
                  </p:cNvCxnSpPr>
                  <p:nvPr/>
                </p:nvCxnSpPr>
                <p:spPr bwMode="auto">
                  <a:xfrm>
                    <a:off x="2705232" y="2376554"/>
                    <a:ext cx="318942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Прямая соединительная линия 90">
                    <a:extLst>
                      <a:ext uri="{FF2B5EF4-FFF2-40B4-BE49-F238E27FC236}">
                        <a16:creationId xmlns:a16="http://schemas.microsoft.com/office/drawing/2014/main" id="{84A48CC2-E6AD-45ED-8A1A-4BD1D45894F0}"/>
                      </a:ext>
                    </a:extLst>
                  </p:cNvPr>
                  <p:cNvCxnSpPr>
                    <a:stCxn id="108" idx="6"/>
                    <a:endCxn id="100" idx="2"/>
                  </p:cNvCxnSpPr>
                  <p:nvPr/>
                </p:nvCxnSpPr>
                <p:spPr bwMode="auto">
                  <a:xfrm>
                    <a:off x="3348174" y="2376554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Прямая соединительная линия 91">
                    <a:extLst>
                      <a:ext uri="{FF2B5EF4-FFF2-40B4-BE49-F238E27FC236}">
                        <a16:creationId xmlns:a16="http://schemas.microsoft.com/office/drawing/2014/main" id="{B09D2FAC-9C0D-4A09-9A8F-16D7C4DCAEFA}"/>
                      </a:ext>
                    </a:extLst>
                  </p:cNvPr>
                  <p:cNvCxnSpPr>
                    <a:stCxn id="104" idx="6"/>
                    <a:endCxn id="106" idx="2"/>
                  </p:cNvCxnSpPr>
                  <p:nvPr/>
                </p:nvCxnSpPr>
                <p:spPr bwMode="auto">
                  <a:xfrm>
                    <a:off x="1633662" y="1805050"/>
                    <a:ext cx="390380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Прямая соединительная линия 92">
                    <a:extLst>
                      <a:ext uri="{FF2B5EF4-FFF2-40B4-BE49-F238E27FC236}">
                        <a16:creationId xmlns:a16="http://schemas.microsoft.com/office/drawing/2014/main" id="{A2AC4839-BE26-4DAC-BE2D-D9DDC59EF397}"/>
                      </a:ext>
                    </a:extLst>
                  </p:cNvPr>
                  <p:cNvCxnSpPr>
                    <a:stCxn id="106" idx="6"/>
                    <a:endCxn id="110" idx="2"/>
                  </p:cNvCxnSpPr>
                  <p:nvPr/>
                </p:nvCxnSpPr>
                <p:spPr bwMode="auto">
                  <a:xfrm>
                    <a:off x="2348042" y="1805050"/>
                    <a:ext cx="461818" cy="15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Прямая соединительная линия 93">
                    <a:extLst>
                      <a:ext uri="{FF2B5EF4-FFF2-40B4-BE49-F238E27FC236}">
                        <a16:creationId xmlns:a16="http://schemas.microsoft.com/office/drawing/2014/main" id="{F10939D5-9C23-43B0-9DB9-53825D869174}"/>
                      </a:ext>
                    </a:extLst>
                  </p:cNvPr>
                  <p:cNvCxnSpPr>
                    <a:stCxn id="103" idx="0"/>
                    <a:endCxn id="104" idx="4"/>
                  </p:cNvCxnSpPr>
                  <p:nvPr/>
                </p:nvCxnSpPr>
                <p:spPr bwMode="auto">
                  <a:xfrm rot="5400000" flipH="1" flipV="1">
                    <a:off x="1276472" y="2019364"/>
                    <a:ext cx="247504" cy="142876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Прямая соединительная линия 94">
                    <a:extLst>
                      <a:ext uri="{FF2B5EF4-FFF2-40B4-BE49-F238E27FC236}">
                        <a16:creationId xmlns:a16="http://schemas.microsoft.com/office/drawing/2014/main" id="{B1E6A75F-3056-4117-933F-2F1034406A2D}"/>
                      </a:ext>
                    </a:extLst>
                  </p:cNvPr>
                  <p:cNvCxnSpPr>
                    <a:stCxn id="104" idx="5"/>
                    <a:endCxn id="107" idx="2"/>
                  </p:cNvCxnSpPr>
                  <p:nvPr/>
                </p:nvCxnSpPr>
                <p:spPr bwMode="auto">
                  <a:xfrm rot="16200000" flipH="1">
                    <a:off x="1755246" y="1750567"/>
                    <a:ext cx="456953" cy="795019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Прямая соединительная линия 95">
                    <a:extLst>
                      <a:ext uri="{FF2B5EF4-FFF2-40B4-BE49-F238E27FC236}">
                        <a16:creationId xmlns:a16="http://schemas.microsoft.com/office/drawing/2014/main" id="{3E81272A-4DCE-4549-AC4F-E58C44962605}"/>
                      </a:ext>
                    </a:extLst>
                  </p:cNvPr>
                  <p:cNvCxnSpPr>
                    <a:stCxn id="105" idx="1"/>
                    <a:endCxn id="104" idx="5"/>
                  </p:cNvCxnSpPr>
                  <p:nvPr/>
                </p:nvCxnSpPr>
                <p:spPr bwMode="auto">
                  <a:xfrm rot="16200000" flipV="1">
                    <a:off x="1514775" y="1991039"/>
                    <a:ext cx="342402" cy="199526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Прямая соединительная линия 96">
                    <a:extLst>
                      <a:ext uri="{FF2B5EF4-FFF2-40B4-BE49-F238E27FC236}">
                        <a16:creationId xmlns:a16="http://schemas.microsoft.com/office/drawing/2014/main" id="{AEF0A06D-575A-4670-82B7-22DFB5C02BE7}"/>
                      </a:ext>
                    </a:extLst>
                  </p:cNvPr>
                  <p:cNvCxnSpPr>
                    <a:stCxn id="107" idx="1"/>
                    <a:endCxn id="106" idx="5"/>
                  </p:cNvCxnSpPr>
                  <p:nvPr/>
                </p:nvCxnSpPr>
                <p:spPr bwMode="auto">
                  <a:xfrm rot="16200000" flipV="1">
                    <a:off x="2193436" y="2026758"/>
                    <a:ext cx="342402" cy="128088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Прямая соединительная линия 97">
                    <a:extLst>
                      <a:ext uri="{FF2B5EF4-FFF2-40B4-BE49-F238E27FC236}">
                        <a16:creationId xmlns:a16="http://schemas.microsoft.com/office/drawing/2014/main" id="{34C26DB5-75D8-4AC3-BA84-BA38F7269EA2}"/>
                      </a:ext>
                    </a:extLst>
                  </p:cNvPr>
                  <p:cNvCxnSpPr>
                    <a:stCxn id="106" idx="4"/>
                    <a:endCxn id="105" idx="0"/>
                  </p:cNvCxnSpPr>
                  <p:nvPr/>
                </p:nvCxnSpPr>
                <p:spPr bwMode="auto">
                  <a:xfrm rot="5400000">
                    <a:off x="1919414" y="1947926"/>
                    <a:ext cx="247504" cy="28575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Прямая соединительная линия 79">
                  <a:extLst>
                    <a:ext uri="{FF2B5EF4-FFF2-40B4-BE49-F238E27FC236}">
                      <a16:creationId xmlns:a16="http://schemas.microsoft.com/office/drawing/2014/main" id="{97876C1A-422A-42C9-94E1-022689B7233C}"/>
                    </a:ext>
                  </a:extLst>
                </p:cNvPr>
                <p:cNvCxnSpPr>
                  <a:stCxn id="106" idx="6"/>
                  <a:endCxn id="108" idx="1"/>
                </p:cNvCxnSpPr>
                <p:nvPr/>
              </p:nvCxnSpPr>
              <p:spPr bwMode="auto">
                <a:xfrm>
                  <a:off x="2348042" y="2948058"/>
                  <a:ext cx="723581" cy="456953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Прямая соединительная линия 80">
                  <a:extLst>
                    <a:ext uri="{FF2B5EF4-FFF2-40B4-BE49-F238E27FC236}">
                      <a16:creationId xmlns:a16="http://schemas.microsoft.com/office/drawing/2014/main" id="{487C741F-7E0D-4D55-AE19-BE03A36A2B0F}"/>
                    </a:ext>
                  </a:extLst>
                </p:cNvPr>
                <p:cNvCxnSpPr>
                  <a:stCxn id="107" idx="0"/>
                  <a:endCxn id="110" idx="4"/>
                </p:cNvCxnSpPr>
                <p:nvPr/>
              </p:nvCxnSpPr>
              <p:spPr bwMode="auto">
                <a:xfrm rot="5400000" flipH="1" flipV="1">
                  <a:off x="2633794" y="3019496"/>
                  <a:ext cx="247504" cy="428628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Прямая соединительная линия 81">
                  <a:extLst>
                    <a:ext uri="{FF2B5EF4-FFF2-40B4-BE49-F238E27FC236}">
                      <a16:creationId xmlns:a16="http://schemas.microsoft.com/office/drawing/2014/main" id="{110C1F3C-7B13-467F-8BFC-37DB2B968B81}"/>
                    </a:ext>
                  </a:extLst>
                </p:cNvPr>
                <p:cNvCxnSpPr>
                  <a:stCxn id="110" idx="5"/>
                  <a:endCxn id="108" idx="0"/>
                </p:cNvCxnSpPr>
                <p:nvPr/>
              </p:nvCxnSpPr>
              <p:spPr bwMode="auto">
                <a:xfrm rot="16200000" flipH="1">
                  <a:off x="2988816" y="3160203"/>
                  <a:ext cx="294953" cy="99763"/>
                </a:xfrm>
                <a:prstGeom prst="line">
                  <a:avLst/>
                </a:prstGeom>
                <a:ln w="28575">
                  <a:solidFill>
                    <a:srgbClr val="7575D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Прямая соединительная линия 82">
                  <a:extLst>
                    <a:ext uri="{FF2B5EF4-FFF2-40B4-BE49-F238E27FC236}">
                      <a16:creationId xmlns:a16="http://schemas.microsoft.com/office/drawing/2014/main" id="{9C28E185-B780-406F-84B5-C83BD5840B05}"/>
                    </a:ext>
                  </a:extLst>
                </p:cNvPr>
                <p:cNvCxnSpPr>
                  <a:stCxn id="110" idx="6"/>
                  <a:endCxn id="109" idx="2"/>
                </p:cNvCxnSpPr>
                <p:nvPr/>
              </p:nvCxnSpPr>
              <p:spPr bwMode="auto">
                <a:xfrm>
                  <a:off x="3133860" y="2948058"/>
                  <a:ext cx="461818" cy="1588"/>
                </a:xfrm>
                <a:prstGeom prst="line">
                  <a:avLst/>
                </a:prstGeom>
                <a:ln w="28575">
                  <a:solidFill>
                    <a:srgbClr val="7575D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Прямая соединительная линия 83">
                  <a:extLst>
                    <a:ext uri="{FF2B5EF4-FFF2-40B4-BE49-F238E27FC236}">
                      <a16:creationId xmlns:a16="http://schemas.microsoft.com/office/drawing/2014/main" id="{36457299-57FF-4CBC-93F9-90457F84967C}"/>
                    </a:ext>
                  </a:extLst>
                </p:cNvPr>
                <p:cNvCxnSpPr>
                  <a:stCxn id="110" idx="6"/>
                  <a:endCxn id="100" idx="1"/>
                </p:cNvCxnSpPr>
                <p:nvPr/>
              </p:nvCxnSpPr>
              <p:spPr bwMode="auto">
                <a:xfrm>
                  <a:off x="3133860" y="2948058"/>
                  <a:ext cx="509267" cy="456953"/>
                </a:xfrm>
                <a:prstGeom prst="line">
                  <a:avLst/>
                </a:prstGeom>
                <a:ln w="28575">
                  <a:solidFill>
                    <a:srgbClr val="7575D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9AE82063-6125-4248-BD0C-EED088FA28B2}"/>
                    </a:ext>
                  </a:extLst>
                </p:cNvPr>
                <p:cNvCxnSpPr>
                  <a:stCxn id="100" idx="0"/>
                  <a:endCxn id="109" idx="4"/>
                </p:cNvCxnSpPr>
                <p:nvPr/>
              </p:nvCxnSpPr>
              <p:spPr bwMode="auto">
                <a:xfrm rot="5400000" flipH="1" flipV="1">
                  <a:off x="3633926" y="3233810"/>
                  <a:ext cx="247504" cy="1588"/>
                </a:xfrm>
                <a:prstGeom prst="line">
                  <a:avLst/>
                </a:prstGeom>
                <a:ln w="28575">
                  <a:solidFill>
                    <a:srgbClr val="92D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60142FCB-EB92-4020-9778-54DFC6B21774}"/>
                  </a:ext>
                </a:extLst>
              </p:cNvPr>
              <p:cNvSpPr/>
              <p:nvPr/>
            </p:nvSpPr>
            <p:spPr bwMode="auto">
              <a:xfrm>
                <a:off x="452406" y="3000372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034A68AD-E36A-4C54-A5C1-369915A6532C}"/>
                  </a:ext>
                </a:extLst>
              </p:cNvPr>
              <p:cNvSpPr/>
              <p:nvPr/>
            </p:nvSpPr>
            <p:spPr bwMode="auto">
              <a:xfrm>
                <a:off x="881034" y="3857628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A1B753E0-0A9B-4F76-93B6-D7471F52E30A}"/>
                  </a:ext>
                </a:extLst>
              </p:cNvPr>
              <p:cNvSpPr/>
              <p:nvPr/>
            </p:nvSpPr>
            <p:spPr bwMode="auto">
              <a:xfrm>
                <a:off x="2238356" y="2857496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17B2C7B-19D9-4F51-8FC2-DAE2BE2E0D35}"/>
                  </a:ext>
                </a:extLst>
              </p:cNvPr>
              <p:cNvSpPr/>
              <p:nvPr/>
            </p:nvSpPr>
            <p:spPr bwMode="auto">
              <a:xfrm>
                <a:off x="1881166" y="3857628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1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4C408CA4-8F0D-49C4-ABE1-4D6743DACE59}"/>
                  </a:ext>
                </a:extLst>
              </p:cNvPr>
              <p:cNvSpPr/>
              <p:nvPr/>
            </p:nvSpPr>
            <p:spPr bwMode="auto">
              <a:xfrm>
                <a:off x="2595546" y="3857628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D76F3131-AD0A-44ED-A899-C7E39D7A538F}"/>
                  </a:ext>
                </a:extLst>
              </p:cNvPr>
              <p:cNvSpPr/>
              <p:nvPr/>
            </p:nvSpPr>
            <p:spPr bwMode="auto">
              <a:xfrm>
                <a:off x="3238488" y="3857628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1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673229B3-EF38-4F96-A4B7-D5454225F21E}"/>
                  </a:ext>
                </a:extLst>
              </p:cNvPr>
              <p:cNvSpPr/>
              <p:nvPr/>
            </p:nvSpPr>
            <p:spPr bwMode="auto">
              <a:xfrm>
                <a:off x="3024174" y="2857496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866E34BD-9147-4824-A413-B0E141BE3B55}"/>
                  </a:ext>
                </a:extLst>
              </p:cNvPr>
              <p:cNvSpPr/>
              <p:nvPr/>
            </p:nvSpPr>
            <p:spPr bwMode="auto">
              <a:xfrm>
                <a:off x="3881430" y="3571876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30AF2F6C-1D8F-462B-B792-26FB47075C78}"/>
                  </a:ext>
                </a:extLst>
              </p:cNvPr>
              <p:cNvSpPr/>
              <p:nvPr/>
            </p:nvSpPr>
            <p:spPr bwMode="auto">
              <a:xfrm>
                <a:off x="3881430" y="2928934"/>
                <a:ext cx="214314" cy="21431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Arial" pitchFamily="34" charset="0"/>
                  </a:rPr>
                  <a:t>2</a:t>
                </a:r>
                <a:endParaRPr kumimoji="0" lang="ru-RU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DDC65A8F-1A27-451D-AD30-833AED109658}"/>
                </a:ext>
              </a:extLst>
            </p:cNvPr>
            <p:cNvSpPr/>
            <p:nvPr/>
          </p:nvSpPr>
          <p:spPr bwMode="auto">
            <a:xfrm>
              <a:off x="1023910" y="2928934"/>
              <a:ext cx="214314" cy="2143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itchFamily="34" charset="0"/>
                </a:rPr>
                <a:t>2</a:t>
              </a:r>
              <a:endParaRPr kumimoji="0" 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8FCAEDDA-A538-48B6-86F3-0C00EFB2BC9A}"/>
              </a:ext>
            </a:extLst>
          </p:cNvPr>
          <p:cNvGrpSpPr/>
          <p:nvPr/>
        </p:nvGrpSpPr>
        <p:grpSpPr>
          <a:xfrm>
            <a:off x="178327" y="4043109"/>
            <a:ext cx="4909798" cy="716660"/>
            <a:chOff x="666720" y="1643050"/>
            <a:chExt cx="4909798" cy="716660"/>
          </a:xfrm>
        </p:grpSpPr>
        <p:grpSp>
          <p:nvGrpSpPr>
            <p:cNvPr id="113" name="Группа 112">
              <a:extLst>
                <a:ext uri="{FF2B5EF4-FFF2-40B4-BE49-F238E27FC236}">
                  <a16:creationId xmlns:a16="http://schemas.microsoft.com/office/drawing/2014/main" id="{1E78B9DF-DCA4-4CE6-BF20-9754EEBC8806}"/>
                </a:ext>
              </a:extLst>
            </p:cNvPr>
            <p:cNvGrpSpPr/>
            <p:nvPr/>
          </p:nvGrpSpPr>
          <p:grpSpPr>
            <a:xfrm>
              <a:off x="666720" y="1643050"/>
              <a:ext cx="4909798" cy="716660"/>
              <a:chOff x="666720" y="1643050"/>
              <a:chExt cx="4909798" cy="716660"/>
            </a:xfrm>
          </p:grpSpPr>
          <p:grpSp>
            <p:nvGrpSpPr>
              <p:cNvPr id="145" name="Группа 43">
                <a:extLst>
                  <a:ext uri="{FF2B5EF4-FFF2-40B4-BE49-F238E27FC236}">
                    <a16:creationId xmlns:a16="http://schemas.microsoft.com/office/drawing/2014/main" id="{067EAC0B-6486-4672-AFB3-E0D3064D2E80}"/>
                  </a:ext>
                </a:extLst>
              </p:cNvPr>
              <p:cNvGrpSpPr/>
              <p:nvPr/>
            </p:nvGrpSpPr>
            <p:grpSpPr>
              <a:xfrm>
                <a:off x="666720" y="1643050"/>
                <a:ext cx="2409468" cy="716660"/>
                <a:chOff x="5595942" y="3714752"/>
                <a:chExt cx="2409468" cy="716660"/>
              </a:xfrm>
            </p:grpSpPr>
            <p:grpSp>
              <p:nvGrpSpPr>
                <p:cNvPr id="155" name="Группа 17">
                  <a:extLst>
                    <a:ext uri="{FF2B5EF4-FFF2-40B4-BE49-F238E27FC236}">
                      <a16:creationId xmlns:a16="http://schemas.microsoft.com/office/drawing/2014/main" id="{21E8836B-313A-41BC-8AF1-3C945C194AA0}"/>
                    </a:ext>
                  </a:extLst>
                </p:cNvPr>
                <p:cNvGrpSpPr/>
                <p:nvPr/>
              </p:nvGrpSpPr>
              <p:grpSpPr>
                <a:xfrm>
                  <a:off x="5862270" y="3714752"/>
                  <a:ext cx="2143140" cy="716660"/>
                  <a:chOff x="1186310" y="2279152"/>
                  <a:chExt cx="2143140" cy="716660"/>
                </a:xfrm>
              </p:grpSpPr>
              <p:sp>
                <p:nvSpPr>
                  <p:cNvPr id="157" name="Овал 156">
                    <a:extLst>
                      <a:ext uri="{FF2B5EF4-FFF2-40B4-BE49-F238E27FC236}">
                        <a16:creationId xmlns:a16="http://schemas.microsoft.com/office/drawing/2014/main" id="{080170E9-A786-4B58-81AA-70A51F79E1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1486" y="2707780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8" name="Овал 157">
                    <a:extLst>
                      <a:ext uri="{FF2B5EF4-FFF2-40B4-BE49-F238E27FC236}">
                        <a16:creationId xmlns:a16="http://schemas.microsoft.com/office/drawing/2014/main" id="{C0867670-89B2-4AC3-9FE5-96F8768F3B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91486" y="2279152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59" name="Овал 158">
                    <a:extLst>
                      <a:ext uri="{FF2B5EF4-FFF2-40B4-BE49-F238E27FC236}">
                        <a16:creationId xmlns:a16="http://schemas.microsoft.com/office/drawing/2014/main" id="{EF6E850B-14A5-461B-BF6A-0CF6D7CF2A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1552" y="2707780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60" name="Овал 159">
                    <a:extLst>
                      <a:ext uri="{FF2B5EF4-FFF2-40B4-BE49-F238E27FC236}">
                        <a16:creationId xmlns:a16="http://schemas.microsoft.com/office/drawing/2014/main" id="{28C220A7-D4D4-49D1-8071-7CD87FBAA1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1552" y="2279152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61" name="Овал 160">
                    <a:extLst>
                      <a:ext uri="{FF2B5EF4-FFF2-40B4-BE49-F238E27FC236}">
                        <a16:creationId xmlns:a16="http://schemas.microsoft.com/office/drawing/2014/main" id="{C90ECC70-058F-472B-95DF-044C8AB6F5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82480" y="2707780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162" name="Овал 161">
                    <a:extLst>
                      <a:ext uri="{FF2B5EF4-FFF2-40B4-BE49-F238E27FC236}">
                        <a16:creationId xmlns:a16="http://schemas.microsoft.com/office/drawing/2014/main" id="{02A346DD-E51E-4E5C-9490-5496942416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3122" y="2707780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7</a:t>
                    </a:r>
                  </a:p>
                </p:txBody>
              </p:sp>
              <p:sp>
                <p:nvSpPr>
                  <p:cNvPr id="163" name="Овал 162">
                    <a:extLst>
                      <a:ext uri="{FF2B5EF4-FFF2-40B4-BE49-F238E27FC236}">
                        <a16:creationId xmlns:a16="http://schemas.microsoft.com/office/drawing/2014/main" id="{DFE3E17A-2248-4B7A-AF1B-A9817C3514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63122" y="2279152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8</a:t>
                    </a:r>
                  </a:p>
                </p:txBody>
              </p:sp>
              <p:sp>
                <p:nvSpPr>
                  <p:cNvPr id="164" name="Овал 163">
                    <a:extLst>
                      <a:ext uri="{FF2B5EF4-FFF2-40B4-BE49-F238E27FC236}">
                        <a16:creationId xmlns:a16="http://schemas.microsoft.com/office/drawing/2014/main" id="{6367F1A1-6679-4E51-B887-1230B745D0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63056" y="2279152"/>
                    <a:ext cx="266328" cy="28803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45720" tIns="45720" rIns="4572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rPr>
                      <a:t>6</a:t>
                    </a:r>
                  </a:p>
                </p:txBody>
              </p:sp>
              <p:cxnSp>
                <p:nvCxnSpPr>
                  <p:cNvPr id="165" name="Прямая соединительная линия 164">
                    <a:extLst>
                      <a:ext uri="{FF2B5EF4-FFF2-40B4-BE49-F238E27FC236}">
                        <a16:creationId xmlns:a16="http://schemas.microsoft.com/office/drawing/2014/main" id="{F23C700D-7F41-4A5A-8C0C-C88407B5A3C7}"/>
                      </a:ext>
                    </a:extLst>
                  </p:cNvPr>
                  <p:cNvCxnSpPr>
                    <a:stCxn id="156" idx="6"/>
                    <a:endCxn id="157" idx="2"/>
                  </p:cNvCxnSpPr>
                  <p:nvPr/>
                </p:nvCxnSpPr>
                <p:spPr bwMode="auto">
                  <a:xfrm>
                    <a:off x="1186310" y="2566044"/>
                    <a:ext cx="305176" cy="28575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6" name="Овал 155">
                  <a:extLst>
                    <a:ext uri="{FF2B5EF4-FFF2-40B4-BE49-F238E27FC236}">
                      <a16:creationId xmlns:a16="http://schemas.microsoft.com/office/drawing/2014/main" id="{092F8A6B-BB7A-4488-9727-08C45AA9F97D}"/>
                    </a:ext>
                  </a:extLst>
                </p:cNvPr>
                <p:cNvSpPr/>
                <p:nvPr/>
              </p:nvSpPr>
              <p:spPr bwMode="auto">
                <a:xfrm>
                  <a:off x="5595942" y="3857628"/>
                  <a:ext cx="266328" cy="28803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45720" tIns="45720" rIns="4572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lt"/>
                      <a:cs typeface="Arial" pitchFamily="34" charset="0"/>
                    </a:rPr>
                    <a:t>0</a:t>
                  </a:r>
                </a:p>
              </p:txBody>
            </p:sp>
          </p:grpSp>
          <p:sp>
            <p:nvSpPr>
              <p:cNvPr id="146" name="Овал 145">
                <a:extLst>
                  <a:ext uri="{FF2B5EF4-FFF2-40B4-BE49-F238E27FC236}">
                    <a16:creationId xmlns:a16="http://schemas.microsoft.com/office/drawing/2014/main" id="{F7690CED-C9C7-4E07-A8B9-28891C2ECEC0}"/>
                  </a:ext>
                </a:extLst>
              </p:cNvPr>
              <p:cNvSpPr/>
              <p:nvPr/>
            </p:nvSpPr>
            <p:spPr bwMode="auto">
              <a:xfrm>
                <a:off x="3309926" y="1643050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147" name="Овал 146">
                <a:extLst>
                  <a:ext uri="{FF2B5EF4-FFF2-40B4-BE49-F238E27FC236}">
                    <a16:creationId xmlns:a16="http://schemas.microsoft.com/office/drawing/2014/main" id="{AA7AE72A-101D-4AF2-8480-9EA365234F0E}"/>
                  </a:ext>
                </a:extLst>
              </p:cNvPr>
              <p:cNvSpPr/>
              <p:nvPr/>
            </p:nvSpPr>
            <p:spPr bwMode="auto">
              <a:xfrm>
                <a:off x="3309926" y="2071678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8" name="Овал 147">
                <a:extLst>
                  <a:ext uri="{FF2B5EF4-FFF2-40B4-BE49-F238E27FC236}">
                    <a16:creationId xmlns:a16="http://schemas.microsoft.com/office/drawing/2014/main" id="{A5FA1F56-6A20-40BD-AED1-01ECB44A3A2C}"/>
                  </a:ext>
                </a:extLst>
              </p:cNvPr>
              <p:cNvSpPr/>
              <p:nvPr/>
            </p:nvSpPr>
            <p:spPr bwMode="auto">
              <a:xfrm>
                <a:off x="3809992" y="2071678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11</a:t>
                </a:r>
              </a:p>
            </p:txBody>
          </p:sp>
          <p:sp>
            <p:nvSpPr>
              <p:cNvPr id="149" name="Овал 148">
                <a:extLst>
                  <a:ext uri="{FF2B5EF4-FFF2-40B4-BE49-F238E27FC236}">
                    <a16:creationId xmlns:a16="http://schemas.microsoft.com/office/drawing/2014/main" id="{AF08D548-CD25-429B-B481-2E89496242AE}"/>
                  </a:ext>
                </a:extLst>
              </p:cNvPr>
              <p:cNvSpPr/>
              <p:nvPr/>
            </p:nvSpPr>
            <p:spPr bwMode="auto">
              <a:xfrm>
                <a:off x="3809992" y="1643050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12</a:t>
                </a:r>
              </a:p>
            </p:txBody>
          </p:sp>
          <p:sp>
            <p:nvSpPr>
              <p:cNvPr id="150" name="Овал 149">
                <a:extLst>
                  <a:ext uri="{FF2B5EF4-FFF2-40B4-BE49-F238E27FC236}">
                    <a16:creationId xmlns:a16="http://schemas.microsoft.com/office/drawing/2014/main" id="{2105CA53-A7E1-4913-9AF1-503CB57C71F4}"/>
                  </a:ext>
                </a:extLst>
              </p:cNvPr>
              <p:cNvSpPr/>
              <p:nvPr/>
            </p:nvSpPr>
            <p:spPr bwMode="auto">
              <a:xfrm>
                <a:off x="4310058" y="2071678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13</a:t>
                </a:r>
              </a:p>
            </p:txBody>
          </p:sp>
          <p:sp>
            <p:nvSpPr>
              <p:cNvPr id="151" name="Овал 150">
                <a:extLst>
                  <a:ext uri="{FF2B5EF4-FFF2-40B4-BE49-F238E27FC236}">
                    <a16:creationId xmlns:a16="http://schemas.microsoft.com/office/drawing/2014/main" id="{5CC04686-D1F5-4E58-BEF1-3ECD863F38C3}"/>
                  </a:ext>
                </a:extLst>
              </p:cNvPr>
              <p:cNvSpPr/>
              <p:nvPr/>
            </p:nvSpPr>
            <p:spPr bwMode="auto">
              <a:xfrm>
                <a:off x="4310058" y="1643050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14</a:t>
                </a:r>
              </a:p>
            </p:txBody>
          </p:sp>
          <p:sp>
            <p:nvSpPr>
              <p:cNvPr id="152" name="Овал 151">
                <a:extLst>
                  <a:ext uri="{FF2B5EF4-FFF2-40B4-BE49-F238E27FC236}">
                    <a16:creationId xmlns:a16="http://schemas.microsoft.com/office/drawing/2014/main" id="{CBF42747-18E5-4BF5-AEF0-2F5F4FA0F210}"/>
                  </a:ext>
                </a:extLst>
              </p:cNvPr>
              <p:cNvSpPr/>
              <p:nvPr/>
            </p:nvSpPr>
            <p:spPr bwMode="auto">
              <a:xfrm>
                <a:off x="4810124" y="2071678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15</a:t>
                </a:r>
              </a:p>
            </p:txBody>
          </p:sp>
          <p:sp>
            <p:nvSpPr>
              <p:cNvPr id="153" name="Овал 152">
                <a:extLst>
                  <a:ext uri="{FF2B5EF4-FFF2-40B4-BE49-F238E27FC236}">
                    <a16:creationId xmlns:a16="http://schemas.microsoft.com/office/drawing/2014/main" id="{70955850-366B-42EC-9B62-EA2A67E36241}"/>
                  </a:ext>
                </a:extLst>
              </p:cNvPr>
              <p:cNvSpPr/>
              <p:nvPr/>
            </p:nvSpPr>
            <p:spPr bwMode="auto">
              <a:xfrm>
                <a:off x="4810124" y="1643050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16</a:t>
                </a:r>
              </a:p>
            </p:txBody>
          </p:sp>
          <p:sp>
            <p:nvSpPr>
              <p:cNvPr id="154" name="Овал 153">
                <a:extLst>
                  <a:ext uri="{FF2B5EF4-FFF2-40B4-BE49-F238E27FC236}">
                    <a16:creationId xmlns:a16="http://schemas.microsoft.com/office/drawing/2014/main" id="{50C50FE0-7016-4655-A9C1-ACE18874D4E0}"/>
                  </a:ext>
                </a:extLst>
              </p:cNvPr>
              <p:cNvSpPr/>
              <p:nvPr/>
            </p:nvSpPr>
            <p:spPr bwMode="auto">
              <a:xfrm>
                <a:off x="5310190" y="1857364"/>
                <a:ext cx="266328" cy="288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1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cs typeface="Arial" pitchFamily="34" charset="0"/>
                  </a:rPr>
                  <a:t>17</a:t>
                </a:r>
              </a:p>
            </p:txBody>
          </p:sp>
        </p:grp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886AE711-FB90-479A-BC8D-AB2994E1265B}"/>
                </a:ext>
              </a:extLst>
            </p:cNvPr>
            <p:cNvCxnSpPr>
              <a:stCxn id="156" idx="6"/>
              <a:endCxn id="158" idx="2"/>
            </p:cNvCxnSpPr>
            <p:nvPr/>
          </p:nvCxnSpPr>
          <p:spPr bwMode="auto">
            <a:xfrm flipV="1">
              <a:off x="933048" y="1787066"/>
              <a:ext cx="305176" cy="142876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FE5A522-0639-4F7E-BCA9-0A2163849D91}"/>
                </a:ext>
              </a:extLst>
            </p:cNvPr>
            <p:cNvCxnSpPr>
              <a:stCxn id="157" idx="6"/>
              <a:endCxn id="159" idx="2"/>
            </p:cNvCxnSpPr>
            <p:nvPr/>
          </p:nvCxnSpPr>
          <p:spPr bwMode="auto">
            <a:xfrm>
              <a:off x="1504552" y="2215694"/>
              <a:ext cx="233738" cy="1588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349EA517-E2D0-42B8-A918-350C0A34F933}"/>
                </a:ext>
              </a:extLst>
            </p:cNvPr>
            <p:cNvCxnSpPr>
              <a:stCxn id="159" idx="6"/>
              <a:endCxn id="161" idx="2"/>
            </p:cNvCxnSpPr>
            <p:nvPr/>
          </p:nvCxnSpPr>
          <p:spPr bwMode="auto">
            <a:xfrm>
              <a:off x="2004618" y="2215694"/>
              <a:ext cx="324600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288083A3-60C9-49E5-BCB3-A9FE84862099}"/>
                </a:ext>
              </a:extLst>
            </p:cNvPr>
            <p:cNvCxnSpPr>
              <a:stCxn id="161" idx="6"/>
              <a:endCxn id="162" idx="2"/>
            </p:cNvCxnSpPr>
            <p:nvPr/>
          </p:nvCxnSpPr>
          <p:spPr bwMode="auto">
            <a:xfrm>
              <a:off x="2595546" y="2215694"/>
              <a:ext cx="214314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D510AB83-BC9B-45ED-AEDC-75193D9D9EAE}"/>
                </a:ext>
              </a:extLst>
            </p:cNvPr>
            <p:cNvCxnSpPr>
              <a:stCxn id="162" idx="6"/>
              <a:endCxn id="147" idx="2"/>
            </p:cNvCxnSpPr>
            <p:nvPr/>
          </p:nvCxnSpPr>
          <p:spPr bwMode="auto">
            <a:xfrm>
              <a:off x="3076188" y="2215694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7A67DB63-8F04-49FE-8A68-E96505E1CC52}"/>
                </a:ext>
              </a:extLst>
            </p:cNvPr>
            <p:cNvCxnSpPr>
              <a:stCxn id="147" idx="6"/>
              <a:endCxn id="148" idx="2"/>
            </p:cNvCxnSpPr>
            <p:nvPr/>
          </p:nvCxnSpPr>
          <p:spPr bwMode="auto">
            <a:xfrm>
              <a:off x="3576254" y="2215694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23C46ABC-B589-4518-9D34-060F3F29610E}"/>
                </a:ext>
              </a:extLst>
            </p:cNvPr>
            <p:cNvCxnSpPr>
              <a:stCxn id="148" idx="6"/>
              <a:endCxn id="150" idx="2"/>
            </p:cNvCxnSpPr>
            <p:nvPr/>
          </p:nvCxnSpPr>
          <p:spPr bwMode="auto">
            <a:xfrm>
              <a:off x="4076320" y="2215694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Прямая соединительная линия 120">
              <a:extLst>
                <a:ext uri="{FF2B5EF4-FFF2-40B4-BE49-F238E27FC236}">
                  <a16:creationId xmlns:a16="http://schemas.microsoft.com/office/drawing/2014/main" id="{9EF8319E-D497-4E4E-8829-1C5494F76D42}"/>
                </a:ext>
              </a:extLst>
            </p:cNvPr>
            <p:cNvCxnSpPr>
              <a:stCxn id="150" idx="6"/>
              <a:endCxn id="152" idx="2"/>
            </p:cNvCxnSpPr>
            <p:nvPr/>
          </p:nvCxnSpPr>
          <p:spPr bwMode="auto">
            <a:xfrm>
              <a:off x="4576386" y="2215694"/>
              <a:ext cx="233738" cy="1588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>
              <a:extLst>
                <a:ext uri="{FF2B5EF4-FFF2-40B4-BE49-F238E27FC236}">
                  <a16:creationId xmlns:a16="http://schemas.microsoft.com/office/drawing/2014/main" id="{1632D4ED-5829-40BB-BD50-A4AC888B1832}"/>
                </a:ext>
              </a:extLst>
            </p:cNvPr>
            <p:cNvCxnSpPr>
              <a:stCxn id="152" idx="6"/>
              <a:endCxn id="154" idx="2"/>
            </p:cNvCxnSpPr>
            <p:nvPr/>
          </p:nvCxnSpPr>
          <p:spPr bwMode="auto">
            <a:xfrm flipV="1">
              <a:off x="5076452" y="2001380"/>
              <a:ext cx="233738" cy="21431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>
              <a:extLst>
                <a:ext uri="{FF2B5EF4-FFF2-40B4-BE49-F238E27FC236}">
                  <a16:creationId xmlns:a16="http://schemas.microsoft.com/office/drawing/2014/main" id="{F2EC7D56-CE5D-4132-A62A-2B30B8F49F8D}"/>
                </a:ext>
              </a:extLst>
            </p:cNvPr>
            <p:cNvCxnSpPr>
              <a:stCxn id="158" idx="6"/>
              <a:endCxn id="160" idx="2"/>
            </p:cNvCxnSpPr>
            <p:nvPr/>
          </p:nvCxnSpPr>
          <p:spPr bwMode="auto">
            <a:xfrm>
              <a:off x="1504552" y="1787066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>
              <a:extLst>
                <a:ext uri="{FF2B5EF4-FFF2-40B4-BE49-F238E27FC236}">
                  <a16:creationId xmlns:a16="http://schemas.microsoft.com/office/drawing/2014/main" id="{743C78E3-E871-4EDC-91D6-3A0DEE09351C}"/>
                </a:ext>
              </a:extLst>
            </p:cNvPr>
            <p:cNvCxnSpPr>
              <a:stCxn id="160" idx="6"/>
              <a:endCxn id="164" idx="2"/>
            </p:cNvCxnSpPr>
            <p:nvPr/>
          </p:nvCxnSpPr>
          <p:spPr bwMode="auto">
            <a:xfrm>
              <a:off x="2004618" y="1787066"/>
              <a:ext cx="305176" cy="1588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>
              <a:extLst>
                <a:ext uri="{FF2B5EF4-FFF2-40B4-BE49-F238E27FC236}">
                  <a16:creationId xmlns:a16="http://schemas.microsoft.com/office/drawing/2014/main" id="{C45D809B-13D0-46E8-B610-D27B07B309F2}"/>
                </a:ext>
              </a:extLst>
            </p:cNvPr>
            <p:cNvCxnSpPr>
              <a:stCxn id="164" idx="6"/>
              <a:endCxn id="163" idx="2"/>
            </p:cNvCxnSpPr>
            <p:nvPr/>
          </p:nvCxnSpPr>
          <p:spPr bwMode="auto">
            <a:xfrm>
              <a:off x="2576122" y="1787066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Прямая соединительная линия 125">
              <a:extLst>
                <a:ext uri="{FF2B5EF4-FFF2-40B4-BE49-F238E27FC236}">
                  <a16:creationId xmlns:a16="http://schemas.microsoft.com/office/drawing/2014/main" id="{ED6F0BF9-3D4C-40A3-9BDD-192965C68817}"/>
                </a:ext>
              </a:extLst>
            </p:cNvPr>
            <p:cNvCxnSpPr>
              <a:stCxn id="163" idx="6"/>
              <a:endCxn id="146" idx="2"/>
            </p:cNvCxnSpPr>
            <p:nvPr/>
          </p:nvCxnSpPr>
          <p:spPr bwMode="auto">
            <a:xfrm>
              <a:off x="3076188" y="1787066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>
              <a:extLst>
                <a:ext uri="{FF2B5EF4-FFF2-40B4-BE49-F238E27FC236}">
                  <a16:creationId xmlns:a16="http://schemas.microsoft.com/office/drawing/2014/main" id="{6B765FEE-AB7C-429A-B9FE-4DEABB0E858F}"/>
                </a:ext>
              </a:extLst>
            </p:cNvPr>
            <p:cNvCxnSpPr>
              <a:stCxn id="146" idx="6"/>
              <a:endCxn id="149" idx="2"/>
            </p:cNvCxnSpPr>
            <p:nvPr/>
          </p:nvCxnSpPr>
          <p:spPr bwMode="auto">
            <a:xfrm>
              <a:off x="3576254" y="1787066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Прямая соединительная линия 127">
              <a:extLst>
                <a:ext uri="{FF2B5EF4-FFF2-40B4-BE49-F238E27FC236}">
                  <a16:creationId xmlns:a16="http://schemas.microsoft.com/office/drawing/2014/main" id="{02EC8C20-F4CF-47DE-BF88-AA893231F52F}"/>
                </a:ext>
              </a:extLst>
            </p:cNvPr>
            <p:cNvCxnSpPr>
              <a:stCxn id="149" idx="6"/>
              <a:endCxn id="151" idx="2"/>
            </p:cNvCxnSpPr>
            <p:nvPr/>
          </p:nvCxnSpPr>
          <p:spPr bwMode="auto">
            <a:xfrm>
              <a:off x="4076320" y="1787066"/>
              <a:ext cx="233738" cy="1588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6EEDFA99-E100-4CA5-B5CE-9F3AE9546E59}"/>
                </a:ext>
              </a:extLst>
            </p:cNvPr>
            <p:cNvCxnSpPr>
              <a:stCxn id="151" idx="6"/>
              <a:endCxn id="153" idx="2"/>
            </p:cNvCxnSpPr>
            <p:nvPr/>
          </p:nvCxnSpPr>
          <p:spPr bwMode="auto">
            <a:xfrm>
              <a:off x="4576386" y="1787066"/>
              <a:ext cx="233738" cy="1588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Прямая соединительная линия 129">
              <a:extLst>
                <a:ext uri="{FF2B5EF4-FFF2-40B4-BE49-F238E27FC236}">
                  <a16:creationId xmlns:a16="http://schemas.microsoft.com/office/drawing/2014/main" id="{12F3E420-84A5-4678-8B88-AC27D8D663F4}"/>
                </a:ext>
              </a:extLst>
            </p:cNvPr>
            <p:cNvCxnSpPr>
              <a:stCxn id="153" idx="6"/>
              <a:endCxn id="154" idx="2"/>
            </p:cNvCxnSpPr>
            <p:nvPr/>
          </p:nvCxnSpPr>
          <p:spPr bwMode="auto">
            <a:xfrm>
              <a:off x="5076452" y="1787066"/>
              <a:ext cx="233738" cy="214314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Прямая соединительная линия 130">
              <a:extLst>
                <a:ext uri="{FF2B5EF4-FFF2-40B4-BE49-F238E27FC236}">
                  <a16:creationId xmlns:a16="http://schemas.microsoft.com/office/drawing/2014/main" id="{FC574B65-49E2-47BD-895D-2055A71D9991}"/>
                </a:ext>
              </a:extLst>
            </p:cNvPr>
            <p:cNvCxnSpPr>
              <a:stCxn id="157" idx="7"/>
              <a:endCxn id="160" idx="3"/>
            </p:cNvCxnSpPr>
            <p:nvPr/>
          </p:nvCxnSpPr>
          <p:spPr bwMode="auto">
            <a:xfrm rot="5400000" flipH="1" flipV="1">
              <a:off x="1508942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Прямая соединительная линия 131">
              <a:extLst>
                <a:ext uri="{FF2B5EF4-FFF2-40B4-BE49-F238E27FC236}">
                  <a16:creationId xmlns:a16="http://schemas.microsoft.com/office/drawing/2014/main" id="{F5DF2326-D1BB-42E1-9CC6-A87F71F6DFE6}"/>
                </a:ext>
              </a:extLst>
            </p:cNvPr>
            <p:cNvCxnSpPr>
              <a:stCxn id="159" idx="7"/>
              <a:endCxn id="164" idx="3"/>
            </p:cNvCxnSpPr>
            <p:nvPr/>
          </p:nvCxnSpPr>
          <p:spPr bwMode="auto">
            <a:xfrm rot="5400000" flipH="1" flipV="1">
              <a:off x="2044727" y="1809789"/>
              <a:ext cx="224958" cy="383182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Прямая соединительная линия 132">
              <a:extLst>
                <a:ext uri="{FF2B5EF4-FFF2-40B4-BE49-F238E27FC236}">
                  <a16:creationId xmlns:a16="http://schemas.microsoft.com/office/drawing/2014/main" id="{CC5FC249-5AF8-4EE5-8035-BD041BFDF038}"/>
                </a:ext>
              </a:extLst>
            </p:cNvPr>
            <p:cNvCxnSpPr>
              <a:stCxn id="161" idx="7"/>
              <a:endCxn id="163" idx="3"/>
            </p:cNvCxnSpPr>
            <p:nvPr/>
          </p:nvCxnSpPr>
          <p:spPr bwMode="auto">
            <a:xfrm rot="5400000" flipH="1" flipV="1">
              <a:off x="2590224" y="1855220"/>
              <a:ext cx="224958" cy="292320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Прямая соединительная линия 133">
              <a:extLst>
                <a:ext uri="{FF2B5EF4-FFF2-40B4-BE49-F238E27FC236}">
                  <a16:creationId xmlns:a16="http://schemas.microsoft.com/office/drawing/2014/main" id="{76C9E7D5-911F-4B7B-B5F5-FBF2A7BCA910}"/>
                </a:ext>
              </a:extLst>
            </p:cNvPr>
            <p:cNvCxnSpPr>
              <a:stCxn id="162" idx="7"/>
              <a:endCxn id="146" idx="3"/>
            </p:cNvCxnSpPr>
            <p:nvPr/>
          </p:nvCxnSpPr>
          <p:spPr bwMode="auto">
            <a:xfrm rot="5400000" flipH="1" flipV="1">
              <a:off x="3080578" y="1845508"/>
              <a:ext cx="224958" cy="311744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Прямая соединительная линия 134">
              <a:extLst>
                <a:ext uri="{FF2B5EF4-FFF2-40B4-BE49-F238E27FC236}">
                  <a16:creationId xmlns:a16="http://schemas.microsoft.com/office/drawing/2014/main" id="{F1DAE4BF-DEF5-4252-B7FA-899D5192DC17}"/>
                </a:ext>
              </a:extLst>
            </p:cNvPr>
            <p:cNvCxnSpPr>
              <a:stCxn id="147" idx="7"/>
              <a:endCxn id="149" idx="3"/>
            </p:cNvCxnSpPr>
            <p:nvPr/>
          </p:nvCxnSpPr>
          <p:spPr bwMode="auto">
            <a:xfrm rot="5400000" flipH="1" flipV="1">
              <a:off x="3580644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Прямая соединительная линия 135">
              <a:extLst>
                <a:ext uri="{FF2B5EF4-FFF2-40B4-BE49-F238E27FC236}">
                  <a16:creationId xmlns:a16="http://schemas.microsoft.com/office/drawing/2014/main" id="{80A640EF-B6AC-4822-9034-4E641DF2DE6C}"/>
                </a:ext>
              </a:extLst>
            </p:cNvPr>
            <p:cNvCxnSpPr>
              <a:stCxn id="148" idx="7"/>
              <a:endCxn id="151" idx="3"/>
            </p:cNvCxnSpPr>
            <p:nvPr/>
          </p:nvCxnSpPr>
          <p:spPr bwMode="auto">
            <a:xfrm rot="5400000" flipH="1" flipV="1">
              <a:off x="4080710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Прямая соединительная линия 136">
              <a:extLst>
                <a:ext uri="{FF2B5EF4-FFF2-40B4-BE49-F238E27FC236}">
                  <a16:creationId xmlns:a16="http://schemas.microsoft.com/office/drawing/2014/main" id="{BBC2EA59-9A3D-4433-A67F-ADAD753FF677}"/>
                </a:ext>
              </a:extLst>
            </p:cNvPr>
            <p:cNvCxnSpPr>
              <a:stCxn id="150" idx="7"/>
              <a:endCxn id="153" idx="3"/>
            </p:cNvCxnSpPr>
            <p:nvPr/>
          </p:nvCxnSpPr>
          <p:spPr bwMode="auto">
            <a:xfrm rot="5400000" flipH="1" flipV="1">
              <a:off x="4580776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6991F26-94D7-4C3F-A30B-018EA5F4060D}"/>
                </a:ext>
              </a:extLst>
            </p:cNvPr>
            <p:cNvCxnSpPr>
              <a:stCxn id="159" idx="1"/>
              <a:endCxn id="158" idx="5"/>
            </p:cNvCxnSpPr>
            <p:nvPr/>
          </p:nvCxnSpPr>
          <p:spPr bwMode="auto">
            <a:xfrm rot="16200000" flipV="1">
              <a:off x="1508942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Прямая соединительная линия 138">
              <a:extLst>
                <a:ext uri="{FF2B5EF4-FFF2-40B4-BE49-F238E27FC236}">
                  <a16:creationId xmlns:a16="http://schemas.microsoft.com/office/drawing/2014/main" id="{B53C8608-C911-4A3D-B2D3-AF6A8CF3C91E}"/>
                </a:ext>
              </a:extLst>
            </p:cNvPr>
            <p:cNvCxnSpPr>
              <a:stCxn id="161" idx="1"/>
              <a:endCxn id="160" idx="5"/>
            </p:cNvCxnSpPr>
            <p:nvPr/>
          </p:nvCxnSpPr>
          <p:spPr bwMode="auto">
            <a:xfrm rot="16200000" flipV="1">
              <a:off x="2054439" y="1800077"/>
              <a:ext cx="224958" cy="402606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B7D8598B-8C3F-4977-8C1C-02E36DAC8C4A}"/>
                </a:ext>
              </a:extLst>
            </p:cNvPr>
            <p:cNvCxnSpPr>
              <a:stCxn id="162" idx="1"/>
              <a:endCxn id="164" idx="5"/>
            </p:cNvCxnSpPr>
            <p:nvPr/>
          </p:nvCxnSpPr>
          <p:spPr bwMode="auto">
            <a:xfrm rot="16200000" flipV="1">
              <a:off x="2580512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>
              <a:extLst>
                <a:ext uri="{FF2B5EF4-FFF2-40B4-BE49-F238E27FC236}">
                  <a16:creationId xmlns:a16="http://schemas.microsoft.com/office/drawing/2014/main" id="{D8E23DAB-5E9D-4640-880C-5DA74639E909}"/>
                </a:ext>
              </a:extLst>
            </p:cNvPr>
            <p:cNvCxnSpPr>
              <a:stCxn id="147" idx="1"/>
              <a:endCxn id="163" idx="5"/>
            </p:cNvCxnSpPr>
            <p:nvPr/>
          </p:nvCxnSpPr>
          <p:spPr bwMode="auto">
            <a:xfrm rot="16200000" flipV="1">
              <a:off x="3080578" y="1845508"/>
              <a:ext cx="224958" cy="311744"/>
            </a:xfrm>
            <a:prstGeom prst="line">
              <a:avLst/>
            </a:prstGeom>
            <a:ln w="28575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815E7539-A41C-4FC5-874D-46F2E33CBC82}"/>
                </a:ext>
              </a:extLst>
            </p:cNvPr>
            <p:cNvCxnSpPr>
              <a:stCxn id="148" idx="1"/>
              <a:endCxn id="146" idx="5"/>
            </p:cNvCxnSpPr>
            <p:nvPr/>
          </p:nvCxnSpPr>
          <p:spPr bwMode="auto">
            <a:xfrm rot="16200000" flipV="1">
              <a:off x="3580644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>
              <a:extLst>
                <a:ext uri="{FF2B5EF4-FFF2-40B4-BE49-F238E27FC236}">
                  <a16:creationId xmlns:a16="http://schemas.microsoft.com/office/drawing/2014/main" id="{28659DA1-708C-4212-89E3-921FF3CBFD9F}"/>
                </a:ext>
              </a:extLst>
            </p:cNvPr>
            <p:cNvCxnSpPr>
              <a:stCxn id="150" idx="1"/>
              <a:endCxn id="149" idx="5"/>
            </p:cNvCxnSpPr>
            <p:nvPr/>
          </p:nvCxnSpPr>
          <p:spPr bwMode="auto">
            <a:xfrm rot="16200000" flipV="1">
              <a:off x="4080710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B3660110-97F8-41D2-9B56-60383C37C229}"/>
                </a:ext>
              </a:extLst>
            </p:cNvPr>
            <p:cNvCxnSpPr>
              <a:stCxn id="152" idx="1"/>
              <a:endCxn id="151" idx="5"/>
            </p:cNvCxnSpPr>
            <p:nvPr/>
          </p:nvCxnSpPr>
          <p:spPr bwMode="auto">
            <a:xfrm rot="16200000" flipV="1">
              <a:off x="4580776" y="1845508"/>
              <a:ext cx="224958" cy="311744"/>
            </a:xfrm>
            <a:prstGeom prst="line">
              <a:avLst/>
            </a:prstGeom>
            <a:ln w="28575">
              <a:solidFill>
                <a:srgbClr val="7575D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9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734FC-74F4-4F8C-B104-11470C4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Огрубление графа (</a:t>
            </a:r>
            <a:r>
              <a:rPr lang="en-US" dirty="0"/>
              <a:t>graph coarsening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D7DF45C-59D1-4EA5-B45D-29EDF9DF1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092" y="1196752"/>
                <a:ext cx="9501254" cy="5089768"/>
              </a:xfrm>
            </p:spPr>
            <p:txBody>
              <a:bodyPr/>
              <a:lstStyle/>
              <a:p>
                <a:r>
                  <a:rPr lang="ru-RU" b="1" dirty="0"/>
                  <a:t>Способ 1</a:t>
                </a:r>
                <a:r>
                  <a:rPr lang="ru-RU" dirty="0"/>
                  <a:t>: Поиск максимального паросочетания </a:t>
                </a:r>
              </a:p>
              <a:p>
                <a:r>
                  <a:rPr lang="ru-RU" i="1" dirty="0" err="1"/>
                  <a:t>Паросочетание</a:t>
                </a:r>
                <a:r>
                  <a:rPr lang="ru-RU" dirty="0"/>
                  <a:t> – множество ребер, никакая пара которых не инцидентна одной вершине</a:t>
                </a:r>
              </a:p>
              <a:p>
                <a:pPr lvl="1"/>
                <a:r>
                  <a:rPr lang="ru-RU" dirty="0"/>
                  <a:t>Случайные паросочетания </a:t>
                </a:r>
              </a:p>
              <a:p>
                <a:pPr lvl="1"/>
                <a:r>
                  <a:rPr lang="ru-RU" dirty="0"/>
                  <a:t>Паросочетания тяжелых ребер</a:t>
                </a:r>
              </a:p>
              <a:p>
                <a:pPr lvl="1"/>
                <a:r>
                  <a:rPr lang="ru-RU" dirty="0" err="1"/>
                  <a:t>Паросочетание</a:t>
                </a:r>
                <a:r>
                  <a:rPr lang="ru-RU" dirty="0"/>
                  <a:t> тяжелых клик</a:t>
                </a:r>
              </a:p>
              <a:p>
                <a:pPr lvl="1"/>
                <a:r>
                  <a:rPr lang="ru-RU" dirty="0"/>
                  <a:t>…</a:t>
                </a:r>
              </a:p>
              <a:p>
                <a:r>
                  <a:rPr lang="ru-RU" dirty="0"/>
                  <a:t>Сложность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Граф на следующей итерации имеет до 2 раз меньше вершин</a:t>
                </a:r>
                <a:endParaRPr lang="en-US" dirty="0"/>
              </a:p>
              <a:p>
                <a:r>
                  <a:rPr lang="ru-RU" dirty="0"/>
                  <a:t>Подходит для регулярных графов (сетки, МКЭ)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D7DF45C-59D1-4EA5-B45D-29EDF9DF1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092" y="1196752"/>
                <a:ext cx="9501254" cy="5089768"/>
              </a:xfrm>
              <a:blipFill>
                <a:blip r:embed="rId2"/>
                <a:stretch>
                  <a:fillRect l="-449" t="-8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44CD1D5E-9210-4CFB-A859-AB1BBE7A92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8A9DC4-558C-4CD3-82CC-4C66D552D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36014-783B-4C71-8EDB-EE7A82A2D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58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67446" y="5429265"/>
            <a:ext cx="35099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2200" dirty="0" err="1">
                <a:latin typeface="Arial" pitchFamily="34" charset="0"/>
              </a:rPr>
              <a:t>Пирова</a:t>
            </a:r>
            <a:r>
              <a:rPr lang="ru-RU" sz="2200" dirty="0">
                <a:latin typeface="Arial" pitchFamily="34" charset="0"/>
              </a:rPr>
              <a:t> А.Ю.</a:t>
            </a:r>
            <a:endParaRPr lang="en-US" sz="2200" dirty="0">
              <a:latin typeface="Arial" pitchFamily="34" charset="0"/>
            </a:endParaRPr>
          </a:p>
          <a:p>
            <a:r>
              <a:rPr lang="ru-RU" sz="2200" dirty="0">
                <a:latin typeface="Arial" pitchFamily="34" charset="0"/>
              </a:rPr>
              <a:t>Кафедра </a:t>
            </a:r>
            <a:r>
              <a:rPr lang="ru-RU" sz="2200" dirty="0" err="1">
                <a:latin typeface="Arial" pitchFamily="34" charset="0"/>
              </a:rPr>
              <a:t>ВВиСП</a:t>
            </a:r>
            <a:endParaRPr lang="ru-RU" sz="2200" dirty="0">
              <a:latin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42950" y="2780928"/>
            <a:ext cx="84201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dirty="0"/>
              <a:t>Лекция 5. Алгоритмы разделения графов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8092" y="1785926"/>
            <a:ext cx="94674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ru-RU" sz="2000" b="1" i="1" dirty="0">
                <a:latin typeface="+mn-lt"/>
              </a:rPr>
              <a:t>ПАРАЛЛЕЛЬНАЯ ОБРАБОТКА ГРАФОВ</a:t>
            </a:r>
            <a:endParaRPr lang="en-US" sz="2000" b="1" i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29B6C-9E16-40A8-8F79-EDEE503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Огрубление графа (</a:t>
            </a:r>
            <a:r>
              <a:rPr lang="en-US" dirty="0"/>
              <a:t>graph coarsening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18EBA9-011A-41B3-88A5-F48EA127F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Способ 2</a:t>
            </a:r>
            <a:r>
              <a:rPr lang="ru-RU" dirty="0"/>
              <a:t>: алгоритмы кластеризации</a:t>
            </a:r>
          </a:p>
          <a:p>
            <a:pPr lvl="1"/>
            <a:r>
              <a:rPr lang="en-US" dirty="0"/>
              <a:t>Label propagation (</a:t>
            </a:r>
            <a:r>
              <a:rPr lang="en-US" dirty="0" err="1"/>
              <a:t>KaHIP</a:t>
            </a:r>
            <a:r>
              <a:rPr lang="en-US" dirty="0"/>
              <a:t>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C2A2E-0D96-4D71-82E2-80ACF85E47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472F5-E9A0-4D3B-A116-7113CD8AC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210E87-C95C-4FA2-AE09-ADE5E9F3B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E37CE-68CD-44B0-A3CD-D7B1114F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2113772"/>
            <a:ext cx="6427055" cy="351619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244122-A9F2-4928-B4D9-2861BBA65B26}"/>
              </a:ext>
            </a:extLst>
          </p:cNvPr>
          <p:cNvSpPr/>
          <p:nvPr/>
        </p:nvSpPr>
        <p:spPr>
          <a:xfrm>
            <a:off x="910628" y="5762854"/>
            <a:ext cx="8757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Meyerhenke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H., Sanders P., Schulz C. Parallel graph partitioning for complex networks //IEEE Transactions on Parallel and Distributed Systems. – 2017. – </a:t>
            </a:r>
            <a:r>
              <a:rPr lang="ru-RU" sz="1600" dirty="0">
                <a:solidFill>
                  <a:schemeClr val="bg2"/>
                </a:solidFill>
                <a:latin typeface="Arial" panose="020B0604020202020204" pitchFamily="34" charset="0"/>
              </a:rPr>
              <a:t>Т. 28. – №. 9. – С. 2625-2638.</a:t>
            </a:r>
            <a:endParaRPr lang="ru-RU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7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29B6C-9E16-40A8-8F79-EDEE5032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Огрубление графа (</a:t>
            </a:r>
            <a:r>
              <a:rPr lang="en-US" dirty="0"/>
              <a:t>graph coarsening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18EBA9-011A-41B3-88A5-F48EA127F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Способ 2</a:t>
                </a:r>
                <a:r>
                  <a:rPr lang="ru-RU" dirty="0"/>
                  <a:t>: алгоритмы кластеризации</a:t>
                </a:r>
              </a:p>
              <a:p>
                <a:pPr lvl="1"/>
                <a:r>
                  <a:rPr lang="en-US" dirty="0"/>
                  <a:t>Label propagation (</a:t>
                </a:r>
                <a:r>
                  <a:rPr lang="en-US" dirty="0" err="1"/>
                  <a:t>KaHIP</a:t>
                </a:r>
                <a:r>
                  <a:rPr lang="en-US" dirty="0"/>
                  <a:t>)</a:t>
                </a:r>
              </a:p>
              <a:p>
                <a:r>
                  <a:rPr lang="ru-RU" dirty="0"/>
                  <a:t>Подходит для </a:t>
                </a:r>
                <a:r>
                  <a:rPr lang="en-US" dirty="0"/>
                  <a:t>scale-free </a:t>
                </a:r>
                <a:r>
                  <a:rPr lang="ru-RU" dirty="0"/>
                  <a:t>графов</a:t>
                </a:r>
                <a:endParaRPr lang="en-US" dirty="0"/>
              </a:p>
              <a:p>
                <a:r>
                  <a:rPr lang="ru-RU" dirty="0"/>
                  <a:t>После сжатия в новом графе значительно меньше вершин</a:t>
                </a:r>
              </a:p>
              <a:p>
                <a:r>
                  <a:rPr lang="ru-RU" dirty="0"/>
                  <a:t>Сложность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18EBA9-011A-41B3-88A5-F48EA127F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B99C2A2E-0D96-4D71-82E2-80ACF85E47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7472F5-E9A0-4D3B-A116-7113CD8AC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210E87-C95C-4FA2-AE09-ADE5E9F3B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F17680-B54A-4D27-8037-FD58319C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83" y="2810717"/>
            <a:ext cx="5974652" cy="301324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AE3157-F1A9-4B87-9C0E-21894B6A8557}"/>
              </a:ext>
            </a:extLst>
          </p:cNvPr>
          <p:cNvSpPr/>
          <p:nvPr/>
        </p:nvSpPr>
        <p:spPr>
          <a:xfrm>
            <a:off x="982066" y="5823963"/>
            <a:ext cx="8757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Meyerhenke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H., Sanders P., Schulz C. Parallel graph partitioning for complex networks //IEEE Transactions on Parallel and Distributed Systems. – 2017. – </a:t>
            </a:r>
            <a:r>
              <a:rPr lang="ru-RU" sz="1600" dirty="0">
                <a:solidFill>
                  <a:schemeClr val="bg2"/>
                </a:solidFill>
                <a:latin typeface="Arial" panose="020B0604020202020204" pitchFamily="34" charset="0"/>
              </a:rPr>
              <a:t>Т. 28. – №. 9. – С. 2625-2638.</a:t>
            </a:r>
            <a:endParaRPr lang="ru-RU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9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67470-B498-47DD-AAF5-16C4D160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Начальное разделение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9DCD58-A187-41BF-9800-AF875C4A0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Любой алгоритм разделения графа </a:t>
                </a:r>
              </a:p>
              <a:p>
                <a:pPr lvl="1"/>
                <a:r>
                  <a:rPr lang="ru-RU" dirty="0"/>
                  <a:t>алгоритм растущего разделения, запущенный из разных начальных вершин</a:t>
                </a:r>
              </a:p>
              <a:p>
                <a:pPr lvl="1"/>
                <a:r>
                  <a:rPr lang="ru-RU" dirty="0"/>
                  <a:t>алгоритм жадного растущего разделения…</a:t>
                </a:r>
              </a:p>
              <a:p>
                <a:r>
                  <a:rPr lang="ru-RU" dirty="0"/>
                  <a:t>Сложность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89DCD58-A187-41BF-9800-AF875C4A0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A2155680-699E-4E78-A2CF-0EEA8DB15F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D448C-B0B3-4682-8F7A-91AF3EBC8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2AE50D-B5DE-47B9-AD89-1B12301BD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27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разделения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Алгоритмы локальной дискретной оптимизации существенно улучшают качество разделения</a:t>
            </a:r>
          </a:p>
          <a:p>
            <a:r>
              <a:rPr lang="ru-RU" dirty="0"/>
              <a:t>Методы улучшения разделения:</a:t>
            </a:r>
          </a:p>
          <a:p>
            <a:pPr lvl="1"/>
            <a:r>
              <a:rPr lang="ru-RU" dirty="0"/>
              <a:t>Метод Кернигана–Лина (</a:t>
            </a:r>
            <a:r>
              <a:rPr lang="en-US" dirty="0"/>
              <a:t>KL</a:t>
            </a:r>
            <a:r>
              <a:rPr lang="ru-RU" dirty="0"/>
              <a:t>), его модификация </a:t>
            </a:r>
            <a:r>
              <a:rPr lang="en-US" dirty="0"/>
              <a:t>– </a:t>
            </a:r>
            <a:r>
              <a:rPr lang="ru-RU" dirty="0"/>
              <a:t>метод </a:t>
            </a:r>
            <a:r>
              <a:rPr lang="ru-RU" dirty="0" err="1"/>
              <a:t>Федуччиа</a:t>
            </a:r>
            <a:r>
              <a:rPr lang="ru-RU" dirty="0"/>
              <a:t> – </a:t>
            </a:r>
            <a:r>
              <a:rPr lang="ru-RU" dirty="0" err="1"/>
              <a:t>Мэтьюса</a:t>
            </a:r>
            <a:r>
              <a:rPr lang="ru-RU" dirty="0"/>
              <a:t> (</a:t>
            </a:r>
            <a:r>
              <a:rPr lang="en-US" dirty="0"/>
              <a:t>FM)</a:t>
            </a:r>
          </a:p>
          <a:p>
            <a:pPr lvl="1"/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pPr lvl="1"/>
            <a:r>
              <a:rPr lang="ru-RU" dirty="0"/>
              <a:t>Построение задачи минимизации разреза для потоков в сетях</a:t>
            </a:r>
          </a:p>
          <a:p>
            <a:pPr lvl="1"/>
            <a:r>
              <a:rPr lang="ru-RU" dirty="0"/>
              <a:t>Диффузия</a:t>
            </a:r>
          </a:p>
          <a:p>
            <a:pPr lvl="1"/>
            <a:r>
              <a:rPr lang="ru-RU" dirty="0"/>
              <a:t>Генетические алгоритмы</a:t>
            </a:r>
            <a:endParaRPr lang="en-US" dirty="0"/>
          </a:p>
          <a:p>
            <a:pPr lvl="1"/>
            <a:r>
              <a:rPr lang="en-US" dirty="0"/>
              <a:t>Label propagation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23</a:t>
            </a:fld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072D42-0A49-4DB9-8C5D-0AC5CDDF73C7}"/>
              </a:ext>
            </a:extLst>
          </p:cNvPr>
          <p:cNvGrpSpPr/>
          <p:nvPr/>
        </p:nvGrpSpPr>
        <p:grpSpPr>
          <a:xfrm>
            <a:off x="5167314" y="4293096"/>
            <a:ext cx="4500594" cy="1788230"/>
            <a:chOff x="5025008" y="3998224"/>
            <a:chExt cx="4500594" cy="178823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E7D858D-77FB-43ED-993A-F486EE85188C}"/>
                </a:ext>
              </a:extLst>
            </p:cNvPr>
            <p:cNvSpPr/>
            <p:nvPr/>
          </p:nvSpPr>
          <p:spPr bwMode="auto">
            <a:xfrm>
              <a:off x="5025008" y="3998224"/>
              <a:ext cx="4500594" cy="178823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latin typeface="+mn-lt"/>
                  <a:cs typeface="Arial" pitchFamily="34" charset="0"/>
                </a:rPr>
                <a:t>Проецировать</a:t>
              </a:r>
              <a:r>
                <a:rPr lang="en-US" dirty="0">
                  <a:latin typeface="+mn-lt"/>
                  <a:cs typeface="Arial" pitchFamily="34" charset="0"/>
                </a:rPr>
                <a:t> </a:t>
              </a:r>
              <a:r>
                <a:rPr lang="ru-RU" dirty="0">
                  <a:latin typeface="+mn-lt"/>
                  <a:cs typeface="Arial" pitchFamily="34" charset="0"/>
                </a:rPr>
                <a:t>разделение </a:t>
              </a:r>
              <a:r>
                <a:rPr lang="en-US" i="1" dirty="0">
                  <a:latin typeface="+mn-lt"/>
                  <a:cs typeface="Arial" pitchFamily="34" charset="0"/>
                </a:rPr>
                <a:t>P</a:t>
              </a:r>
              <a:r>
                <a:rPr lang="en-US" i="1" baseline="-25000" dirty="0">
                  <a:latin typeface="+mn-lt"/>
                  <a:cs typeface="Arial" pitchFamily="34" charset="0"/>
                </a:rPr>
                <a:t>m</a:t>
              </a:r>
              <a:r>
                <a:rPr lang="ru-RU" dirty="0">
                  <a:latin typeface="+mn-lt"/>
                  <a:cs typeface="Arial" pitchFamily="34" charset="0"/>
                </a:rPr>
                <a:t> на 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P</a:t>
              </a:r>
              <a:r>
                <a:rPr lang="en-US" i="1" baseline="-250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0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(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G</a:t>
              </a:r>
              <a:r>
                <a:rPr lang="en-US" i="1" baseline="-250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0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): </a:t>
              </a: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B0E7852-2664-4F91-A616-92736ACD45BA}"/>
                </a:ext>
              </a:extLst>
            </p:cNvPr>
            <p:cNvSpPr/>
            <p:nvPr/>
          </p:nvSpPr>
          <p:spPr bwMode="auto">
            <a:xfrm>
              <a:off x="5703669" y="4937380"/>
              <a:ext cx="3214710" cy="277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dirty="0">
                  <a:latin typeface="+mn-lt"/>
                  <a:cs typeface="Arial" pitchFamily="34" charset="0"/>
                </a:rPr>
                <a:t>Проецировать</a:t>
              </a:r>
              <a:r>
                <a:rPr lang="en-US" dirty="0">
                  <a:latin typeface="+mn-lt"/>
                  <a:cs typeface="Arial" pitchFamily="34" charset="0"/>
                </a:rPr>
                <a:t> </a:t>
              </a:r>
              <a:r>
                <a:rPr lang="en-US" i="1" dirty="0">
                  <a:latin typeface="+mn-lt"/>
                  <a:cs typeface="Arial" pitchFamily="34" charset="0"/>
                </a:rPr>
                <a:t>P</a:t>
              </a:r>
              <a:r>
                <a:rPr lang="en-US" i="1" baseline="-25000" dirty="0">
                  <a:latin typeface="+mn-lt"/>
                  <a:cs typeface="Arial" pitchFamily="34" charset="0"/>
                </a:rPr>
                <a:t>i</a:t>
              </a:r>
              <a:r>
                <a:rPr lang="ru-RU" dirty="0">
                  <a:latin typeface="+mn-lt"/>
                  <a:cs typeface="Arial" pitchFamily="34" charset="0"/>
                </a:rPr>
                <a:t> на 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P</a:t>
              </a:r>
              <a:r>
                <a:rPr lang="en-US" i="1" baseline="-250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i - 1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(</a:t>
              </a:r>
              <a:r>
                <a:rPr lang="en-US" i="1" dirty="0" err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G</a:t>
              </a:r>
              <a:r>
                <a:rPr lang="en-US" i="1" baseline="-25000" dirty="0" err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i</a:t>
              </a:r>
              <a:r>
                <a:rPr lang="en-US" i="1" baseline="-250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- 1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)</a:t>
              </a:r>
              <a:endParaRPr lang="ru-RU" dirty="0">
                <a:latin typeface="+mn-lt"/>
                <a:cs typeface="Arial" pitchFamily="34" charset="0"/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EBF08DA-A31E-4675-AACC-E0CE5FCB2FC0}"/>
                </a:ext>
              </a:extLst>
            </p:cNvPr>
            <p:cNvCxnSpPr>
              <a:stCxn id="10" idx="2"/>
            </p:cNvCxnSpPr>
            <p:nvPr/>
          </p:nvCxnSpPr>
          <p:spPr bwMode="auto">
            <a:xfrm>
              <a:off x="7311024" y="5214379"/>
              <a:ext cx="0" cy="2230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>
              <a:extLst>
                <a:ext uri="{FF2B5EF4-FFF2-40B4-BE49-F238E27FC236}">
                  <a16:creationId xmlns:a16="http://schemas.microsoft.com/office/drawing/2014/main" id="{71B91A37-54D9-4244-B945-7F84FDF5EC36}"/>
                </a:ext>
              </a:extLst>
            </p:cNvPr>
            <p:cNvCxnSpPr>
              <a:endCxn id="13" idx="1"/>
            </p:cNvCxnSpPr>
            <p:nvPr/>
          </p:nvCxnSpPr>
          <p:spPr bwMode="auto">
            <a:xfrm rot="10800000">
              <a:off x="6194900" y="4556801"/>
              <a:ext cx="258868" cy="1019144"/>
            </a:xfrm>
            <a:prstGeom prst="bentConnector3">
              <a:avLst>
                <a:gd name="adj1" fmla="val 347456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5B8EF76-3C90-4C9A-B8B5-F100F1178123}"/>
                </a:ext>
              </a:extLst>
            </p:cNvPr>
            <p:cNvSpPr/>
            <p:nvPr/>
          </p:nvSpPr>
          <p:spPr bwMode="auto">
            <a:xfrm>
              <a:off x="6194900" y="4418301"/>
              <a:ext cx="2232248" cy="277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Для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i="1" dirty="0" err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= 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m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, …, 1:</a:t>
              </a:r>
              <a:endParaRPr lang="ru-RU" dirty="0">
                <a:cs typeface="Arial" pitchFamily="34" charset="0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DB7DC9-E111-45F2-A294-7DE5A64919DE}"/>
                </a:ext>
              </a:extLst>
            </p:cNvPr>
            <p:cNvSpPr/>
            <p:nvPr/>
          </p:nvSpPr>
          <p:spPr bwMode="auto">
            <a:xfrm>
              <a:off x="6467468" y="5410478"/>
              <a:ext cx="1714512" cy="277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dirty="0">
                  <a:latin typeface="+mn-lt"/>
                  <a:cs typeface="Arial" pitchFamily="34" charset="0"/>
                </a:rPr>
                <a:t>Улучшить </a:t>
              </a:r>
              <a:r>
                <a:rPr lang="en-US" i="1" dirty="0">
                  <a:latin typeface="+mn-lt"/>
                  <a:cs typeface="Arial" pitchFamily="34" charset="0"/>
                </a:rPr>
                <a:t>P</a:t>
              </a:r>
              <a:r>
                <a:rPr lang="en-US" i="1" baseline="-25000" dirty="0">
                  <a:latin typeface="+mn-lt"/>
                  <a:cs typeface="Arial" pitchFamily="34" charset="0"/>
                </a:rPr>
                <a:t>i</a:t>
              </a:r>
              <a:r>
                <a:rPr lang="ru-RU" i="1" baseline="-25000" dirty="0">
                  <a:latin typeface="+mn-lt"/>
                  <a:cs typeface="Arial" pitchFamily="34" charset="0"/>
                </a:rPr>
                <a:t>-1</a:t>
              </a:r>
              <a:endParaRPr lang="ru-RU" dirty="0">
                <a:latin typeface="+mn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Кернигана–Лина </a:t>
            </a:r>
            <a:r>
              <a:rPr lang="en-US" dirty="0"/>
              <a:t>/ </a:t>
            </a:r>
            <a:r>
              <a:rPr lang="ru-RU" dirty="0" err="1"/>
              <a:t>Федуччиа</a:t>
            </a:r>
            <a:r>
              <a:rPr lang="ru-RU" dirty="0"/>
              <a:t>–</a:t>
            </a:r>
            <a:r>
              <a:rPr lang="ru-RU" dirty="0" err="1"/>
              <a:t>Мэтьюса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Идея</a:t>
                </a:r>
                <a:r>
                  <a:rPr lang="ru-RU" dirty="0"/>
                  <a:t>: перемещать по одной вершине из большей части разделения в меньшие, согласно приоритету (</a:t>
                </a:r>
                <a:r>
                  <a:rPr lang="en-US" dirty="0"/>
                  <a:t>FM</a:t>
                </a:r>
                <a:r>
                  <a:rPr lang="ru-RU" dirty="0"/>
                  <a:t>)</a:t>
                </a:r>
                <a:r>
                  <a:rPr lang="en-US" dirty="0"/>
                  <a:t> </a:t>
                </a:r>
                <a:r>
                  <a:rPr lang="ru-RU" dirty="0"/>
                  <a:t>ИЛИ обменивать пары вершин между частями разделения</a:t>
                </a:r>
                <a:r>
                  <a:rPr lang="en-US" dirty="0"/>
                  <a:t> (KL)</a:t>
                </a:r>
                <a:endParaRPr lang="ru-RU" dirty="0"/>
              </a:p>
              <a:p>
                <a:r>
                  <a:rPr lang="ru-RU" dirty="0"/>
                  <a:t>Приоритет – оценка уменьшения разреза</a:t>
                </a:r>
              </a:p>
              <a:p>
                <a:r>
                  <a:rPr lang="ru-RU" dirty="0"/>
                  <a:t>Пусть граф разделен на две части,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. Введем функцию, которая для каждой граничной вершины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оценивает уменьшение разреза графа, если включить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Как правило, это разница суммы весов «исходящих» ребер и «внутренних» ребер:</a:t>
                </a:r>
              </a:p>
              <a:p>
                <a:pPr marL="2667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𝑎𝑖𝑛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ru-RU" sz="1800" dirty="0"/>
              </a:p>
              <a:p>
                <a:pPr marL="0" indent="0">
                  <a:buNone/>
                </a:pPr>
                <a:r>
                  <a:rPr lang="ru-RU" sz="1800" dirty="0"/>
                  <a:t>				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32" name="Номер слайда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8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Кернигана–Лина </a:t>
            </a:r>
            <a:r>
              <a:rPr lang="en-US" dirty="0"/>
              <a:t>/ </a:t>
            </a:r>
            <a:r>
              <a:rPr lang="ru-RU" dirty="0" err="1"/>
              <a:t>Федуччиа</a:t>
            </a:r>
            <a:r>
              <a:rPr lang="ru-RU" dirty="0"/>
              <a:t> – </a:t>
            </a:r>
            <a:r>
              <a:rPr lang="ru-RU" dirty="0" err="1"/>
              <a:t>Мэтьюса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Вход: стартовое разделение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Выход: улучшенное разделение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dirty="0"/>
                  <a:t>Определить «меньшую» часть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, «большую» часть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dirty="0"/>
                  <a:t>Для граничных вершин вычислить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𝑔𝑎𝑖𝑛</m:t>
                    </m:r>
                  </m:oMath>
                </a14:m>
                <a:r>
                  <a:rPr lang="ru-RU" dirty="0"/>
                  <a:t> перемещения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b="1" dirty="0"/>
                  <a:t>Пока</a:t>
                </a:r>
                <a:r>
                  <a:rPr lang="ru-RU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ru-RU" dirty="0"/>
                  <a:t> лучше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) И (есть </a:t>
                </a:r>
                <a:r>
                  <a:rPr lang="ru-RU" dirty="0" err="1"/>
                  <a:t>непосещенные</a:t>
                </a:r>
                <a:r>
                  <a:rPr lang="ru-RU" dirty="0"/>
                  <a:t> вершины):</a:t>
                </a:r>
              </a:p>
              <a:p>
                <a:pPr marL="733425" lvl="1" indent="-457200">
                  <a:buFont typeface="+mj-lt"/>
                  <a:buAutoNum type="arabicPeriod"/>
                </a:pPr>
                <a:r>
                  <a:rPr lang="ru-RU" dirty="0"/>
                  <a:t>Выбрать вершину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максимальным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𝑎𝑖𝑛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ru-RU" dirty="0"/>
                  <a:t>ИЛИ пару для обмена</a:t>
                </a:r>
                <a:r>
                  <a:rPr lang="en-US" dirty="0"/>
                  <a:t>)</a:t>
                </a:r>
              </a:p>
              <a:p>
                <a:pPr marL="733425" lvl="1" indent="-457200">
                  <a:buFont typeface="+mj-lt"/>
                  <a:buAutoNum type="arabicPeriod"/>
                </a:pPr>
                <a:r>
                  <a:rPr lang="ru-RU" dirty="0"/>
                  <a:t>Переместить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. Пометить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посещенной</a:t>
                </a:r>
              </a:p>
              <a:p>
                <a:pPr marL="733425" lvl="1" indent="-457200">
                  <a:buFont typeface="+mj-lt"/>
                  <a:buAutoNum type="arabicPeriod"/>
                </a:pPr>
                <a:r>
                  <a:rPr lang="ru-RU" dirty="0"/>
                  <a:t>Пересчитать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𝑎𝑖𝑛</m:t>
                    </m:r>
                  </m:oMath>
                </a14:m>
                <a:r>
                  <a:rPr lang="ru-RU" dirty="0"/>
                  <a:t> для соседних с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вершин</a:t>
                </a:r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ru-RU" dirty="0"/>
                  <a:t>Сложность зависит от способа хранения </a:t>
                </a:r>
                <a:r>
                  <a:rPr lang="en-US" dirty="0"/>
                  <a:t>gains</a:t>
                </a:r>
                <a:r>
                  <a:rPr lang="ru-RU" dirty="0"/>
                  <a:t>. </a:t>
                </a:r>
              </a:p>
              <a:p>
                <a:pPr lvl="1"/>
                <a:r>
                  <a:rPr lang="ru-RU" dirty="0"/>
                  <a:t>Оригинальный алгоритм </a:t>
                </a:r>
                <a:r>
                  <a:rPr lang="en-US" dirty="0"/>
                  <a:t>KL</a:t>
                </a:r>
                <a:r>
                  <a:rPr lang="ru-RU" dirty="0"/>
                  <a:t> -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Модификация </a:t>
                </a:r>
                <a:r>
                  <a:rPr lang="en-US" dirty="0"/>
                  <a:t>FM</a:t>
                </a:r>
                <a:r>
                  <a:rPr lang="ru-RU" dirty="0"/>
                  <a:t> -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 (</a:t>
                </a:r>
                <a:r>
                  <a:rPr lang="ru-RU" dirty="0"/>
                  <a:t>карманы)</a:t>
                </a:r>
                <a:endParaRPr lang="en-US" dirty="0"/>
              </a:p>
              <a:p>
                <a:pPr marL="457200" indent="-457200"/>
                <a:endParaRPr lang="ru-RU" dirty="0"/>
              </a:p>
              <a:p>
                <a:pPr marL="733425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ru-RU" dirty="0"/>
              </a:p>
              <a:p>
                <a:pPr lvl="1"/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 r="-385" b="-12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493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Кернигана–Лина </a:t>
            </a:r>
            <a:r>
              <a:rPr lang="en-US" dirty="0"/>
              <a:t>/ </a:t>
            </a:r>
            <a:r>
              <a:rPr lang="ru-RU" dirty="0" err="1"/>
              <a:t>Федуччиа</a:t>
            </a:r>
            <a:r>
              <a:rPr lang="ru-RU" dirty="0"/>
              <a:t>–</a:t>
            </a:r>
            <a:r>
              <a:rPr lang="ru-RU" dirty="0" err="1"/>
              <a:t>Мэтьюса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 </a:t>
                </a:r>
                <a:r>
                  <a:rPr lang="ru-RU" b="1" dirty="0"/>
                  <a:t>Использование приоритетов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 lvl="1"/>
                <a:r>
                  <a:rPr lang="ru-RU" dirty="0"/>
                  <a:t>Граничные вершины упорядочим в приоритетной очереди по значению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𝑔𝑎𝑖𝑛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При поиске в ширину в часть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включаем вершину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максимальным значением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𝑎𝑖𝑛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После каждого изменения части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требуется пересчет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𝑎𝑖𝑛</m:t>
                    </m:r>
                  </m:oMath>
                </a14:m>
                <a:r>
                  <a:rPr lang="ru-RU" dirty="0"/>
                  <a:t> для соседних с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вершин</a:t>
                </a:r>
              </a:p>
              <a:p>
                <a:r>
                  <a:rPr lang="ru-RU" dirty="0"/>
                  <a:t>Способы хранения </a:t>
                </a:r>
                <a:r>
                  <a:rPr lang="en-US" dirty="0"/>
                  <a:t>gains</a:t>
                </a:r>
                <a:r>
                  <a:rPr lang="ru-RU" dirty="0"/>
                  <a:t>:</a:t>
                </a:r>
                <a:r>
                  <a:rPr lang="en-US" dirty="0"/>
                  <a:t> </a:t>
                </a:r>
                <a:r>
                  <a:rPr lang="ru-RU" dirty="0"/>
                  <a:t>карманы (</a:t>
                </a:r>
                <a:r>
                  <a:rPr lang="en-US" dirty="0"/>
                  <a:t>buckets</a:t>
                </a:r>
                <a:r>
                  <a:rPr lang="ru-RU" dirty="0"/>
                  <a:t>)</a:t>
                </a:r>
              </a:p>
              <a:p>
                <a:r>
                  <a:rPr lang="en-US" dirty="0"/>
                  <a:t>K</a:t>
                </a:r>
                <a:r>
                  <a:rPr lang="ru-RU" dirty="0"/>
                  <a:t>-разделение: </a:t>
                </a:r>
                <a:r>
                  <a:rPr lang="en-US" dirty="0"/>
                  <a:t>k </a:t>
                </a:r>
                <a:r>
                  <a:rPr lang="ru-RU" dirty="0"/>
                  <a:t>приоритетных очередей либо одна очередь с модифицированным </a:t>
                </a:r>
                <a:r>
                  <a:rPr lang="en-US" dirty="0"/>
                  <a:t>gain</a:t>
                </a:r>
              </a:p>
              <a:p>
                <a:endParaRPr lang="en-US" dirty="0"/>
              </a:p>
              <a:p>
                <a:r>
                  <a:rPr lang="ru-RU" dirty="0"/>
                  <a:t>Нужен критерий сравнения качества разделений</a:t>
                </a:r>
              </a:p>
              <a:p>
                <a:pPr lvl="1"/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 r="-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148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Кернигана</a:t>
            </a:r>
            <a:r>
              <a:rPr lang="ru-RU" dirty="0"/>
              <a:t>–Лина (</a:t>
            </a:r>
            <a:r>
              <a:rPr lang="ru-RU" dirty="0" err="1"/>
              <a:t>Федуччиа</a:t>
            </a:r>
            <a:r>
              <a:rPr lang="ru-RU" dirty="0"/>
              <a:t> – </a:t>
            </a:r>
            <a:r>
              <a:rPr lang="ru-RU" dirty="0" err="1"/>
              <a:t>Мэтьюса</a:t>
            </a:r>
            <a:r>
              <a:rPr lang="ru-RU" dirty="0"/>
              <a:t>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749137" y="1247158"/>
                <a:ext cx="35716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𝑒𝑑𝑔𝑒𝐶𝑢𝑡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=2−1−1=0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1−3−2=−4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2+3+2+1−2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137" y="1247158"/>
                <a:ext cx="3571619" cy="1200329"/>
              </a:xfrm>
              <a:prstGeom prst="rect">
                <a:avLst/>
              </a:prstGeom>
              <a:blipFill>
                <a:blip r:embed="rId2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Номер слайда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8DAC9D8-7E69-4B1A-AC37-44DA9B21710B}"/>
                  </a:ext>
                </a:extLst>
              </p:cNvPr>
              <p:cNvSpPr txBox="1"/>
              <p:nvPr/>
            </p:nvSpPr>
            <p:spPr>
              <a:xfrm>
                <a:off x="3754870" y="2743395"/>
                <a:ext cx="251222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𝑒𝑑𝑔𝑒𝐶𝑢𝑡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(2) = −2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(5)=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8DAC9D8-7E69-4B1A-AC37-44DA9B21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870" y="2743395"/>
                <a:ext cx="2512226" cy="1477328"/>
              </a:xfrm>
              <a:prstGeom prst="rect">
                <a:avLst/>
              </a:prstGeom>
              <a:blipFill>
                <a:blip r:embed="rId3"/>
                <a:stretch>
                  <a:fillRect l="-728" b="-3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F58DE66E-9F4D-422C-B616-7CA6D640BC66}"/>
              </a:ext>
            </a:extLst>
          </p:cNvPr>
          <p:cNvGrpSpPr/>
          <p:nvPr/>
        </p:nvGrpSpPr>
        <p:grpSpPr>
          <a:xfrm>
            <a:off x="443633" y="1084521"/>
            <a:ext cx="2999732" cy="1552353"/>
            <a:chOff x="443633" y="1084521"/>
            <a:chExt cx="2999732" cy="1552353"/>
          </a:xfrm>
        </p:grpSpPr>
        <p:grpSp>
          <p:nvGrpSpPr>
            <p:cNvPr id="7" name="Группа 11"/>
            <p:cNvGrpSpPr/>
            <p:nvPr/>
          </p:nvGrpSpPr>
          <p:grpSpPr>
            <a:xfrm>
              <a:off x="443633" y="1363976"/>
              <a:ext cx="2928958" cy="1083511"/>
              <a:chOff x="380968" y="2952712"/>
              <a:chExt cx="2928958" cy="1083511"/>
            </a:xfrm>
          </p:grpSpPr>
          <p:grpSp>
            <p:nvGrpSpPr>
              <p:cNvPr id="8" name="Группа 462"/>
              <p:cNvGrpSpPr/>
              <p:nvPr/>
            </p:nvGrpSpPr>
            <p:grpSpPr>
              <a:xfrm>
                <a:off x="380968" y="2952712"/>
                <a:ext cx="2928958" cy="1083511"/>
                <a:chOff x="380968" y="2881274"/>
                <a:chExt cx="2928958" cy="1083511"/>
              </a:xfrm>
            </p:grpSpPr>
            <p:grpSp>
              <p:nvGrpSpPr>
                <p:cNvPr id="10" name="Группа 381"/>
                <p:cNvGrpSpPr/>
                <p:nvPr/>
              </p:nvGrpSpPr>
              <p:grpSpPr>
                <a:xfrm>
                  <a:off x="380968" y="3000372"/>
                  <a:ext cx="2928958" cy="895504"/>
                  <a:chOff x="452406" y="2786058"/>
                  <a:chExt cx="2928958" cy="895504"/>
                </a:xfrm>
              </p:grpSpPr>
              <p:grpSp>
                <p:nvGrpSpPr>
                  <p:cNvPr id="19" name="Группа 145"/>
                  <p:cNvGrpSpPr/>
                  <p:nvPr/>
                </p:nvGrpSpPr>
                <p:grpSpPr>
                  <a:xfrm>
                    <a:off x="452406" y="2786058"/>
                    <a:ext cx="2928958" cy="895504"/>
                    <a:chOff x="452406" y="1643050"/>
                    <a:chExt cx="2928958" cy="895504"/>
                  </a:xfrm>
                </p:grpSpPr>
                <p:grpSp>
                  <p:nvGrpSpPr>
                    <p:cNvPr id="24" name="Группа 43"/>
                    <p:cNvGrpSpPr/>
                    <p:nvPr/>
                  </p:nvGrpSpPr>
                  <p:grpSpPr>
                    <a:xfrm>
                      <a:off x="452406" y="1643050"/>
                      <a:ext cx="2928958" cy="895504"/>
                      <a:chOff x="5381628" y="3714752"/>
                      <a:chExt cx="2928958" cy="895504"/>
                    </a:xfrm>
                  </p:grpSpPr>
                  <p:grpSp>
                    <p:nvGrpSpPr>
                      <p:cNvPr id="35" name="Группа 17"/>
                      <p:cNvGrpSpPr/>
                      <p:nvPr/>
                    </p:nvGrpSpPr>
                    <p:grpSpPr>
                      <a:xfrm>
                        <a:off x="5705628" y="3714752"/>
                        <a:ext cx="2604958" cy="895504"/>
                        <a:chOff x="1029668" y="2279152"/>
                        <a:chExt cx="2604958" cy="895504"/>
                      </a:xfrm>
                    </p:grpSpPr>
                    <p:sp>
                      <p:nvSpPr>
                        <p:cNvPr id="37" name="Овал 36"/>
                        <p:cNvSpPr/>
                        <p:nvPr/>
                      </p:nvSpPr>
                      <p:spPr bwMode="auto">
                        <a:xfrm>
                          <a:off x="1420048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1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8" name="Овал 37"/>
                        <p:cNvSpPr/>
                        <p:nvPr/>
                      </p:nvSpPr>
                      <p:spPr bwMode="auto">
                        <a:xfrm>
                          <a:off x="1420048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2</a:t>
                          </a:r>
                        </a:p>
                      </p:txBody>
                    </p:sp>
                    <p:sp>
                      <p:nvSpPr>
                        <p:cNvPr id="39" name="Овал 38"/>
                        <p:cNvSpPr/>
                        <p:nvPr/>
                      </p:nvSpPr>
                      <p:spPr bwMode="auto">
                        <a:xfrm>
                          <a:off x="2024742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3</a:t>
                          </a:r>
                        </a:p>
                      </p:txBody>
                    </p:sp>
                    <p:sp>
                      <p:nvSpPr>
                        <p:cNvPr id="40" name="Овал 39"/>
                        <p:cNvSpPr/>
                        <p:nvPr/>
                      </p:nvSpPr>
                      <p:spPr bwMode="auto">
                        <a:xfrm>
                          <a:off x="2024742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4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1" name="Овал 40"/>
                        <p:cNvSpPr/>
                        <p:nvPr/>
                      </p:nvSpPr>
                      <p:spPr bwMode="auto">
                        <a:xfrm>
                          <a:off x="2667684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5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2" name="Овал 41"/>
                        <p:cNvSpPr/>
                        <p:nvPr/>
                      </p:nvSpPr>
                      <p:spPr bwMode="auto">
                        <a:xfrm>
                          <a:off x="3310626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7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3" name="Овал 42"/>
                        <p:cNvSpPr/>
                        <p:nvPr/>
                      </p:nvSpPr>
                      <p:spPr bwMode="auto">
                        <a:xfrm>
                          <a:off x="3310626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8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44" name="Овал 43"/>
                        <p:cNvSpPr/>
                        <p:nvPr/>
                      </p:nvSpPr>
                      <p:spPr bwMode="auto">
                        <a:xfrm>
                          <a:off x="2667684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200" b="1" dirty="0">
                              <a:latin typeface="+mn-lt"/>
                              <a:cs typeface="Arial" pitchFamily="34" charset="0"/>
                            </a:rPr>
                            <a:t>6</a:t>
                          </a:r>
                          <a:endParaRPr kumimoji="0" lang="ru-RU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45" name="Прямая соединительная линия 44"/>
                        <p:cNvCxnSpPr>
                          <a:stCxn id="36" idx="6"/>
                          <a:endCxn id="37" idx="2"/>
                        </p:cNvCxnSpPr>
                        <p:nvPr/>
                      </p:nvCxnSpPr>
                      <p:spPr bwMode="auto">
                        <a:xfrm>
                          <a:off x="1029668" y="2726904"/>
                          <a:ext cx="390380" cy="2857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6"/>
                        </a:lnRef>
                        <a:fillRef idx="0">
                          <a:schemeClr val="accent6"/>
                        </a:fillRef>
                        <a:effectRef idx="0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6" name="Овал 35"/>
                      <p:cNvSpPr/>
                      <p:nvPr/>
                    </p:nvSpPr>
                    <p:spPr bwMode="auto">
                      <a:xfrm>
                        <a:off x="5381628" y="4000504"/>
                        <a:ext cx="324000" cy="324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45720" tIns="45720" rIns="4572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rPr>
                          <a:t>0</a:t>
                        </a:r>
                      </a:p>
                    </p:txBody>
                  </p:sp>
                </p:grpSp>
                <p:cxnSp>
                  <p:nvCxnSpPr>
                    <p:cNvPr id="25" name="Прямая соединительная линия 24"/>
                    <p:cNvCxnSpPr>
                      <a:stCxn id="36" idx="6"/>
                      <a:endCxn id="38" idx="2"/>
                    </p:cNvCxnSpPr>
                    <p:nvPr/>
                  </p:nvCxnSpPr>
                  <p:spPr bwMode="auto">
                    <a:xfrm flipV="1">
                      <a:off x="776406" y="1805050"/>
                      <a:ext cx="390380" cy="28575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Прямая соединительная линия 25"/>
                    <p:cNvCxnSpPr>
                      <a:stCxn id="37" idx="6"/>
                      <a:endCxn id="39" idx="2"/>
                    </p:cNvCxnSpPr>
                    <p:nvPr/>
                  </p:nvCxnSpPr>
                  <p:spPr bwMode="auto">
                    <a:xfrm>
                      <a:off x="1490786" y="2376554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Прямая соединительная линия 26"/>
                    <p:cNvCxnSpPr>
                      <a:stCxn id="39" idx="6"/>
                      <a:endCxn id="41" idx="2"/>
                    </p:cNvCxnSpPr>
                    <p:nvPr/>
                  </p:nvCxnSpPr>
                  <p:spPr bwMode="auto">
                    <a:xfrm>
                      <a:off x="2095480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Прямая соединительная линия 27"/>
                    <p:cNvCxnSpPr>
                      <a:stCxn id="41" idx="6"/>
                      <a:endCxn id="42" idx="2"/>
                    </p:cNvCxnSpPr>
                    <p:nvPr/>
                  </p:nvCxnSpPr>
                  <p:spPr bwMode="auto">
                    <a:xfrm>
                      <a:off x="2738422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Прямая соединительная линия 28"/>
                    <p:cNvCxnSpPr>
                      <a:stCxn id="38" idx="6"/>
                      <a:endCxn id="40" idx="2"/>
                    </p:cNvCxnSpPr>
                    <p:nvPr/>
                  </p:nvCxnSpPr>
                  <p:spPr bwMode="auto">
                    <a:xfrm>
                      <a:off x="1490786" y="1805050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Прямая соединительная линия 29"/>
                    <p:cNvCxnSpPr>
                      <a:stCxn id="40" idx="6"/>
                      <a:endCxn id="44" idx="2"/>
                    </p:cNvCxnSpPr>
                    <p:nvPr/>
                  </p:nvCxnSpPr>
                  <p:spPr bwMode="auto">
                    <a:xfrm>
                      <a:off x="2095480" y="1805050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Прямая соединительная линия 30"/>
                    <p:cNvCxnSpPr>
                      <a:stCxn id="37" idx="0"/>
                      <a:endCxn id="38" idx="4"/>
                    </p:cNvCxnSpPr>
                    <p:nvPr/>
                  </p:nvCxnSpPr>
                  <p:spPr bwMode="auto">
                    <a:xfrm rot="5400000" flipH="1" flipV="1">
                      <a:off x="1205034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Прямая соединительная линия 32"/>
                    <p:cNvCxnSpPr>
                      <a:stCxn id="41" idx="1"/>
                      <a:endCxn id="40" idx="5"/>
                    </p:cNvCxnSpPr>
                    <p:nvPr/>
                  </p:nvCxnSpPr>
                  <p:spPr bwMode="auto">
                    <a:xfrm rot="16200000" flipV="1">
                      <a:off x="2083750" y="1883882"/>
                      <a:ext cx="342402" cy="413840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Прямая соединительная линия 33"/>
                    <p:cNvCxnSpPr>
                      <a:stCxn id="40" idx="4"/>
                      <a:endCxn id="39" idx="0"/>
                    </p:cNvCxnSpPr>
                    <p:nvPr/>
                  </p:nvCxnSpPr>
                  <p:spPr bwMode="auto">
                    <a:xfrm rot="5400000">
                      <a:off x="1809728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" name="Прямая соединительная линия 19"/>
                  <p:cNvCxnSpPr>
                    <a:stCxn id="43" idx="4"/>
                    <a:endCxn id="42" idx="0"/>
                  </p:cNvCxnSpPr>
                  <p:nvPr/>
                </p:nvCxnSpPr>
                <p:spPr bwMode="auto">
                  <a:xfrm rot="5400000">
                    <a:off x="3095612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Прямая соединительная линия 20"/>
                  <p:cNvCxnSpPr>
                    <a:stCxn id="41" idx="0"/>
                    <a:endCxn id="44" idx="4"/>
                  </p:cNvCxnSpPr>
                  <p:nvPr/>
                </p:nvCxnSpPr>
                <p:spPr bwMode="auto">
                  <a:xfrm rot="5400000" flipH="1" flipV="1">
                    <a:off x="2452670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Прямая соединительная линия 21"/>
                  <p:cNvCxnSpPr>
                    <a:stCxn id="43" idx="3"/>
                    <a:endCxn id="41" idx="7"/>
                  </p:cNvCxnSpPr>
                  <p:nvPr/>
                </p:nvCxnSpPr>
                <p:spPr bwMode="auto">
                  <a:xfrm flipH="1">
                    <a:off x="2690973" y="3062609"/>
                    <a:ext cx="413840" cy="34240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Прямая соединительная линия 22"/>
                  <p:cNvCxnSpPr>
                    <a:stCxn id="44" idx="6"/>
                    <a:endCxn id="43" idx="2"/>
                  </p:cNvCxnSpPr>
                  <p:nvPr/>
                </p:nvCxnSpPr>
                <p:spPr bwMode="auto">
                  <a:xfrm>
                    <a:off x="2738422" y="2948058"/>
                    <a:ext cx="318942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Прямоугольник 10"/>
                <p:cNvSpPr/>
                <p:nvPr/>
              </p:nvSpPr>
              <p:spPr bwMode="auto">
                <a:xfrm>
                  <a:off x="727233" y="3040169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2" name="Прямоугольник 11"/>
                <p:cNvSpPr/>
                <p:nvPr/>
              </p:nvSpPr>
              <p:spPr bwMode="auto">
                <a:xfrm>
                  <a:off x="740687" y="3638183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3" name="Прямоугольник 12"/>
                <p:cNvSpPr/>
                <p:nvPr/>
              </p:nvSpPr>
              <p:spPr bwMode="auto">
                <a:xfrm>
                  <a:off x="2135458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3</a:t>
                  </a:r>
                  <a:endParaRPr kumimoji="0" lang="ru-RU" sz="12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4" name="Прямоугольник 13"/>
                <p:cNvSpPr/>
                <p:nvPr/>
              </p:nvSpPr>
              <p:spPr bwMode="auto">
                <a:xfrm>
                  <a:off x="1499036" y="373002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3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5" name="Прямоугольник 14"/>
                <p:cNvSpPr/>
                <p:nvPr/>
              </p:nvSpPr>
              <p:spPr bwMode="auto">
                <a:xfrm>
                  <a:off x="2110859" y="3719750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" name="Прямоугольник 15"/>
                <p:cNvSpPr/>
                <p:nvPr/>
              </p:nvSpPr>
              <p:spPr bwMode="auto">
                <a:xfrm>
                  <a:off x="2844472" y="375047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 bwMode="auto">
                <a:xfrm>
                  <a:off x="2763362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8" name="Прямоугольник 17"/>
                <p:cNvSpPr/>
                <p:nvPr/>
              </p:nvSpPr>
              <p:spPr bwMode="auto">
                <a:xfrm>
                  <a:off x="1492516" y="2903571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</p:grpSp>
          <p:sp>
            <p:nvSpPr>
              <p:cNvPr id="9" name="Прямоугольник 8"/>
              <p:cNvSpPr/>
              <p:nvPr/>
            </p:nvSpPr>
            <p:spPr bwMode="auto">
              <a:xfrm>
                <a:off x="1067082" y="3377467"/>
                <a:ext cx="214314" cy="21431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b="1" dirty="0">
                    <a:solidFill>
                      <a:srgbClr val="00B050"/>
                    </a:solidFill>
                    <a:cs typeface="Arial" pitchFamily="34" charset="0"/>
                  </a:rPr>
                  <a:t>1</a:t>
                </a:r>
                <a:endParaRPr kumimoji="0" lang="ru-RU" sz="105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90" name="Полилиния: фигура 89">
              <a:extLst>
                <a:ext uri="{FF2B5EF4-FFF2-40B4-BE49-F238E27FC236}">
                  <a16:creationId xmlns:a16="http://schemas.microsoft.com/office/drawing/2014/main" id="{2E4AAB53-64F3-44F1-B595-B3492BA8C5BD}"/>
                </a:ext>
              </a:extLst>
            </p:cNvPr>
            <p:cNvSpPr/>
            <p:nvPr/>
          </p:nvSpPr>
          <p:spPr bwMode="auto">
            <a:xfrm>
              <a:off x="1482013" y="1084521"/>
              <a:ext cx="1459724" cy="1552353"/>
            </a:xfrm>
            <a:custGeom>
              <a:avLst/>
              <a:gdLst>
                <a:gd name="connsiteX0" fmla="*/ 0 w 1559504"/>
                <a:gd name="connsiteY0" fmla="*/ 0 h 1552353"/>
                <a:gd name="connsiteX1" fmla="*/ 287079 w 1559504"/>
                <a:gd name="connsiteY1" fmla="*/ 839972 h 1552353"/>
                <a:gd name="connsiteX2" fmla="*/ 1509823 w 1559504"/>
                <a:gd name="connsiteY2" fmla="*/ 829339 h 1552353"/>
                <a:gd name="connsiteX3" fmla="*/ 1339702 w 1559504"/>
                <a:gd name="connsiteY3" fmla="*/ 1552353 h 1552353"/>
                <a:gd name="connsiteX4" fmla="*/ 1339702 w 1559504"/>
                <a:gd name="connsiteY4" fmla="*/ 1552353 h 155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9504" h="1552353">
                  <a:moveTo>
                    <a:pt x="0" y="0"/>
                  </a:moveTo>
                  <a:cubicBezTo>
                    <a:pt x="17721" y="350874"/>
                    <a:pt x="35442" y="701749"/>
                    <a:pt x="287079" y="839972"/>
                  </a:cubicBezTo>
                  <a:cubicBezTo>
                    <a:pt x="538716" y="978195"/>
                    <a:pt x="1334386" y="710609"/>
                    <a:pt x="1509823" y="829339"/>
                  </a:cubicBezTo>
                  <a:cubicBezTo>
                    <a:pt x="1685260" y="948069"/>
                    <a:pt x="1339702" y="1552353"/>
                    <a:pt x="1339702" y="1552353"/>
                  </a:cubicBezTo>
                  <a:lnTo>
                    <a:pt x="1339702" y="1552353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ernard MT Condensed" pitchFamily="18" charset="0"/>
                <a:cs typeface="Arial" pitchFamily="34" charset="0"/>
              </a:endParaRPr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EC04B994-37D0-44C7-8C0F-1C29496108A8}"/>
                </a:ext>
              </a:extLst>
            </p:cNvPr>
            <p:cNvSpPr/>
            <p:nvPr/>
          </p:nvSpPr>
          <p:spPr bwMode="auto">
            <a:xfrm>
              <a:off x="1772126" y="174044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9B199B10-5953-458C-AF49-7369ACDBC720}"/>
                </a:ext>
              </a:extLst>
            </p:cNvPr>
            <p:cNvSpPr/>
            <p:nvPr/>
          </p:nvSpPr>
          <p:spPr bwMode="auto">
            <a:xfrm>
              <a:off x="2290304" y="1674168"/>
              <a:ext cx="163508" cy="19810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EACCDC06-6F94-44B4-ABF4-A0440C06687B}"/>
                </a:ext>
              </a:extLst>
            </p:cNvPr>
            <p:cNvSpPr/>
            <p:nvPr/>
          </p:nvSpPr>
          <p:spPr bwMode="auto">
            <a:xfrm>
              <a:off x="2598535" y="183399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3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F50FB30C-6574-4FCA-B095-B6538FBF1A6F}"/>
                </a:ext>
              </a:extLst>
            </p:cNvPr>
            <p:cNvSpPr/>
            <p:nvPr/>
          </p:nvSpPr>
          <p:spPr bwMode="auto">
            <a:xfrm>
              <a:off x="2900395" y="1668206"/>
              <a:ext cx="115283" cy="15058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914BADFB-A5DD-4D3F-B282-410AC558C550}"/>
                </a:ext>
              </a:extLst>
            </p:cNvPr>
            <p:cNvSpPr/>
            <p:nvPr/>
          </p:nvSpPr>
          <p:spPr bwMode="auto">
            <a:xfrm>
              <a:off x="3229051" y="1818795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2457FA-189F-43A6-974D-5DB6C6CB86EB}"/>
                  </a:ext>
                </a:extLst>
              </p:cNvPr>
              <p:cNvSpPr txBox="1"/>
              <p:nvPr/>
            </p:nvSpPr>
            <p:spPr>
              <a:xfrm>
                <a:off x="7243990" y="1272105"/>
                <a:ext cx="248337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5−3=2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3−5=−2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1−1=0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2457FA-189F-43A6-974D-5DB6C6CB8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990" y="1272105"/>
                <a:ext cx="248337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96DEEC78-F978-4E7B-A149-F467ACB5EE35}"/>
              </a:ext>
            </a:extLst>
          </p:cNvPr>
          <p:cNvGrpSpPr/>
          <p:nvPr/>
        </p:nvGrpSpPr>
        <p:grpSpPr>
          <a:xfrm>
            <a:off x="379417" y="2647507"/>
            <a:ext cx="2999732" cy="1509823"/>
            <a:chOff x="443633" y="1084521"/>
            <a:chExt cx="2999732" cy="1509823"/>
          </a:xfrm>
        </p:grpSpPr>
        <p:grpSp>
          <p:nvGrpSpPr>
            <p:cNvPr id="103" name="Группа 11">
              <a:extLst>
                <a:ext uri="{FF2B5EF4-FFF2-40B4-BE49-F238E27FC236}">
                  <a16:creationId xmlns:a16="http://schemas.microsoft.com/office/drawing/2014/main" id="{10447C96-7520-4450-B4DF-15E8A9BCC711}"/>
                </a:ext>
              </a:extLst>
            </p:cNvPr>
            <p:cNvGrpSpPr/>
            <p:nvPr/>
          </p:nvGrpSpPr>
          <p:grpSpPr>
            <a:xfrm>
              <a:off x="443633" y="1363976"/>
              <a:ext cx="2928958" cy="1083511"/>
              <a:chOff x="380968" y="2952712"/>
              <a:chExt cx="2928958" cy="1083511"/>
            </a:xfrm>
          </p:grpSpPr>
          <p:grpSp>
            <p:nvGrpSpPr>
              <p:cNvPr id="110" name="Группа 462">
                <a:extLst>
                  <a:ext uri="{FF2B5EF4-FFF2-40B4-BE49-F238E27FC236}">
                    <a16:creationId xmlns:a16="http://schemas.microsoft.com/office/drawing/2014/main" id="{5F82CCF1-1867-42DB-8035-6F7706B83C59}"/>
                  </a:ext>
                </a:extLst>
              </p:cNvPr>
              <p:cNvGrpSpPr/>
              <p:nvPr/>
            </p:nvGrpSpPr>
            <p:grpSpPr>
              <a:xfrm>
                <a:off x="380968" y="2952712"/>
                <a:ext cx="2928958" cy="1083511"/>
                <a:chOff x="380968" y="2881274"/>
                <a:chExt cx="2928958" cy="1083511"/>
              </a:xfrm>
            </p:grpSpPr>
            <p:grpSp>
              <p:nvGrpSpPr>
                <p:cNvPr id="112" name="Группа 381">
                  <a:extLst>
                    <a:ext uri="{FF2B5EF4-FFF2-40B4-BE49-F238E27FC236}">
                      <a16:creationId xmlns:a16="http://schemas.microsoft.com/office/drawing/2014/main" id="{0B75796B-05EC-438F-89C7-BC143F1CFE1C}"/>
                    </a:ext>
                  </a:extLst>
                </p:cNvPr>
                <p:cNvGrpSpPr/>
                <p:nvPr/>
              </p:nvGrpSpPr>
              <p:grpSpPr>
                <a:xfrm>
                  <a:off x="380968" y="3000372"/>
                  <a:ext cx="2928958" cy="895504"/>
                  <a:chOff x="452406" y="2786058"/>
                  <a:chExt cx="2928958" cy="895504"/>
                </a:xfrm>
              </p:grpSpPr>
              <p:grpSp>
                <p:nvGrpSpPr>
                  <p:cNvPr id="121" name="Группа 145">
                    <a:extLst>
                      <a:ext uri="{FF2B5EF4-FFF2-40B4-BE49-F238E27FC236}">
                        <a16:creationId xmlns:a16="http://schemas.microsoft.com/office/drawing/2014/main" id="{B12A3B6F-BC98-453E-AC7B-F06392C5A00D}"/>
                      </a:ext>
                    </a:extLst>
                  </p:cNvPr>
                  <p:cNvGrpSpPr/>
                  <p:nvPr/>
                </p:nvGrpSpPr>
                <p:grpSpPr>
                  <a:xfrm>
                    <a:off x="452406" y="2786058"/>
                    <a:ext cx="2928958" cy="895504"/>
                    <a:chOff x="452406" y="1643050"/>
                    <a:chExt cx="2928958" cy="895504"/>
                  </a:xfrm>
                </p:grpSpPr>
                <p:grpSp>
                  <p:nvGrpSpPr>
                    <p:cNvPr id="126" name="Группа 43">
                      <a:extLst>
                        <a:ext uri="{FF2B5EF4-FFF2-40B4-BE49-F238E27FC236}">
                          <a16:creationId xmlns:a16="http://schemas.microsoft.com/office/drawing/2014/main" id="{C3921F5D-DDB6-4C4C-BE78-544365B920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06" y="1643050"/>
                      <a:ext cx="2928958" cy="895504"/>
                      <a:chOff x="5381628" y="3714752"/>
                      <a:chExt cx="2928958" cy="895504"/>
                    </a:xfrm>
                  </p:grpSpPr>
                  <p:grpSp>
                    <p:nvGrpSpPr>
                      <p:cNvPr id="136" name="Группа 17">
                        <a:extLst>
                          <a:ext uri="{FF2B5EF4-FFF2-40B4-BE49-F238E27FC236}">
                            <a16:creationId xmlns:a16="http://schemas.microsoft.com/office/drawing/2014/main" id="{A9FD879A-5903-43ED-BFB6-A0FC07F549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5628" y="3714752"/>
                        <a:ext cx="2604958" cy="895504"/>
                        <a:chOff x="1029668" y="2279152"/>
                        <a:chExt cx="2604958" cy="895504"/>
                      </a:xfrm>
                    </p:grpSpPr>
                    <p:sp>
                      <p:nvSpPr>
                        <p:cNvPr id="138" name="Овал 137">
                          <a:extLst>
                            <a:ext uri="{FF2B5EF4-FFF2-40B4-BE49-F238E27FC236}">
                              <a16:creationId xmlns:a16="http://schemas.microsoft.com/office/drawing/2014/main" id="{2F3D63D6-67A0-456F-B895-384B0AC61C2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20048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1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39" name="Овал 138">
                          <a:extLst>
                            <a:ext uri="{FF2B5EF4-FFF2-40B4-BE49-F238E27FC236}">
                              <a16:creationId xmlns:a16="http://schemas.microsoft.com/office/drawing/2014/main" id="{A20F69A8-B4B0-4FA4-B2E9-2A92A0B9FBD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20048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2</a:t>
                          </a:r>
                        </a:p>
                      </p:txBody>
                    </p:sp>
                    <p:sp>
                      <p:nvSpPr>
                        <p:cNvPr id="140" name="Овал 139">
                          <a:extLst>
                            <a:ext uri="{FF2B5EF4-FFF2-40B4-BE49-F238E27FC236}">
                              <a16:creationId xmlns:a16="http://schemas.microsoft.com/office/drawing/2014/main" id="{5BF8AD69-C71D-4FBF-91AD-476DA819C14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24742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3</a:t>
                          </a:r>
                        </a:p>
                      </p:txBody>
                    </p:sp>
                    <p:sp>
                      <p:nvSpPr>
                        <p:cNvPr id="141" name="Овал 140">
                          <a:extLst>
                            <a:ext uri="{FF2B5EF4-FFF2-40B4-BE49-F238E27FC236}">
                              <a16:creationId xmlns:a16="http://schemas.microsoft.com/office/drawing/2014/main" id="{D1DB5D4A-AFC2-4605-BE01-89C6D7169BB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24742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4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42" name="Овал 141">
                          <a:extLst>
                            <a:ext uri="{FF2B5EF4-FFF2-40B4-BE49-F238E27FC236}">
                              <a16:creationId xmlns:a16="http://schemas.microsoft.com/office/drawing/2014/main" id="{4B592A7A-D659-4F5B-9219-A6615812AC0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667684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5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43" name="Овал 142">
                          <a:extLst>
                            <a:ext uri="{FF2B5EF4-FFF2-40B4-BE49-F238E27FC236}">
                              <a16:creationId xmlns:a16="http://schemas.microsoft.com/office/drawing/2014/main" id="{45E08636-3133-4DD2-90F5-20331CFFFCD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10626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7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44" name="Овал 143">
                          <a:extLst>
                            <a:ext uri="{FF2B5EF4-FFF2-40B4-BE49-F238E27FC236}">
                              <a16:creationId xmlns:a16="http://schemas.microsoft.com/office/drawing/2014/main" id="{A000FEA9-69AE-4FB6-889B-15303DDA733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10626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8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45" name="Овал 144">
                          <a:extLst>
                            <a:ext uri="{FF2B5EF4-FFF2-40B4-BE49-F238E27FC236}">
                              <a16:creationId xmlns:a16="http://schemas.microsoft.com/office/drawing/2014/main" id="{8AAA5449-5270-4F40-9A5B-5698795B2E4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667684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200" b="1" dirty="0">
                              <a:latin typeface="+mn-lt"/>
                              <a:cs typeface="Arial" pitchFamily="34" charset="0"/>
                            </a:rPr>
                            <a:t>6</a:t>
                          </a:r>
                          <a:endParaRPr kumimoji="0" lang="ru-RU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46" name="Прямая соединительная линия 145">
                          <a:extLst>
                            <a:ext uri="{FF2B5EF4-FFF2-40B4-BE49-F238E27FC236}">
                              <a16:creationId xmlns:a16="http://schemas.microsoft.com/office/drawing/2014/main" id="{DD9D9A0F-1977-40A5-8CE4-BE7B7C6BC73C}"/>
                            </a:ext>
                          </a:extLst>
                        </p:cNvPr>
                        <p:cNvCxnSpPr>
                          <a:stCxn id="137" idx="6"/>
                          <a:endCxn id="138" idx="2"/>
                        </p:cNvCxnSpPr>
                        <p:nvPr/>
                      </p:nvCxnSpPr>
                      <p:spPr bwMode="auto">
                        <a:xfrm>
                          <a:off x="1029668" y="2726904"/>
                          <a:ext cx="390380" cy="2857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6"/>
                        </a:lnRef>
                        <a:fillRef idx="0">
                          <a:schemeClr val="accent6"/>
                        </a:fillRef>
                        <a:effectRef idx="0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7" name="Овал 136">
                        <a:extLst>
                          <a:ext uri="{FF2B5EF4-FFF2-40B4-BE49-F238E27FC236}">
                            <a16:creationId xmlns:a16="http://schemas.microsoft.com/office/drawing/2014/main" id="{25B211FA-1DFA-4B0E-BDA4-83CE3F50FD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381628" y="4000504"/>
                        <a:ext cx="324000" cy="324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45720" tIns="45720" rIns="4572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rPr>
                          <a:t>0</a:t>
                        </a:r>
                      </a:p>
                    </p:txBody>
                  </p:sp>
                </p:grpSp>
                <p:cxnSp>
                  <p:nvCxnSpPr>
                    <p:cNvPr id="127" name="Прямая соединительная линия 126">
                      <a:extLst>
                        <a:ext uri="{FF2B5EF4-FFF2-40B4-BE49-F238E27FC236}">
                          <a16:creationId xmlns:a16="http://schemas.microsoft.com/office/drawing/2014/main" id="{7F77A507-9BA3-4B1F-9E88-6BD6370D0437}"/>
                        </a:ext>
                      </a:extLst>
                    </p:cNvPr>
                    <p:cNvCxnSpPr>
                      <a:stCxn id="137" idx="6"/>
                      <a:endCxn id="139" idx="2"/>
                    </p:cNvCxnSpPr>
                    <p:nvPr/>
                  </p:nvCxnSpPr>
                  <p:spPr bwMode="auto">
                    <a:xfrm flipV="1">
                      <a:off x="776406" y="1805050"/>
                      <a:ext cx="390380" cy="28575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Прямая соединительная линия 127">
                      <a:extLst>
                        <a:ext uri="{FF2B5EF4-FFF2-40B4-BE49-F238E27FC236}">
                          <a16:creationId xmlns:a16="http://schemas.microsoft.com/office/drawing/2014/main" id="{33BC4829-1943-4DED-8624-80A6015D3F13}"/>
                        </a:ext>
                      </a:extLst>
                    </p:cNvPr>
                    <p:cNvCxnSpPr>
                      <a:stCxn id="138" idx="6"/>
                      <a:endCxn id="140" idx="2"/>
                    </p:cNvCxnSpPr>
                    <p:nvPr/>
                  </p:nvCxnSpPr>
                  <p:spPr bwMode="auto">
                    <a:xfrm>
                      <a:off x="1490786" y="2376554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Прямая соединительная линия 128">
                      <a:extLst>
                        <a:ext uri="{FF2B5EF4-FFF2-40B4-BE49-F238E27FC236}">
                          <a16:creationId xmlns:a16="http://schemas.microsoft.com/office/drawing/2014/main" id="{2DC2D18C-AFD2-4058-85E4-61465C63EECC}"/>
                        </a:ext>
                      </a:extLst>
                    </p:cNvPr>
                    <p:cNvCxnSpPr>
                      <a:stCxn id="140" idx="6"/>
                      <a:endCxn id="142" idx="2"/>
                    </p:cNvCxnSpPr>
                    <p:nvPr/>
                  </p:nvCxnSpPr>
                  <p:spPr bwMode="auto">
                    <a:xfrm>
                      <a:off x="2095480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Прямая соединительная линия 129">
                      <a:extLst>
                        <a:ext uri="{FF2B5EF4-FFF2-40B4-BE49-F238E27FC236}">
                          <a16:creationId xmlns:a16="http://schemas.microsoft.com/office/drawing/2014/main" id="{2EBE4706-3C55-4E77-B758-D4A2EC089434}"/>
                        </a:ext>
                      </a:extLst>
                    </p:cNvPr>
                    <p:cNvCxnSpPr>
                      <a:stCxn id="142" idx="6"/>
                      <a:endCxn id="143" idx="2"/>
                    </p:cNvCxnSpPr>
                    <p:nvPr/>
                  </p:nvCxnSpPr>
                  <p:spPr bwMode="auto">
                    <a:xfrm>
                      <a:off x="2738422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Прямая соединительная линия 130">
                      <a:extLst>
                        <a:ext uri="{FF2B5EF4-FFF2-40B4-BE49-F238E27FC236}">
                          <a16:creationId xmlns:a16="http://schemas.microsoft.com/office/drawing/2014/main" id="{DDE51D5E-F190-4C30-898A-7093BE8A40A5}"/>
                        </a:ext>
                      </a:extLst>
                    </p:cNvPr>
                    <p:cNvCxnSpPr>
                      <a:stCxn id="139" idx="6"/>
                      <a:endCxn id="141" idx="2"/>
                    </p:cNvCxnSpPr>
                    <p:nvPr/>
                  </p:nvCxnSpPr>
                  <p:spPr bwMode="auto">
                    <a:xfrm>
                      <a:off x="1490786" y="1805050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Прямая соединительная линия 131">
                      <a:extLst>
                        <a:ext uri="{FF2B5EF4-FFF2-40B4-BE49-F238E27FC236}">
                          <a16:creationId xmlns:a16="http://schemas.microsoft.com/office/drawing/2014/main" id="{265008EB-928C-473B-936B-E16A0F87245E}"/>
                        </a:ext>
                      </a:extLst>
                    </p:cNvPr>
                    <p:cNvCxnSpPr>
                      <a:stCxn id="141" idx="6"/>
                      <a:endCxn id="145" idx="2"/>
                    </p:cNvCxnSpPr>
                    <p:nvPr/>
                  </p:nvCxnSpPr>
                  <p:spPr bwMode="auto">
                    <a:xfrm>
                      <a:off x="2095480" y="1805050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Прямая соединительная линия 132">
                      <a:extLst>
                        <a:ext uri="{FF2B5EF4-FFF2-40B4-BE49-F238E27FC236}">
                          <a16:creationId xmlns:a16="http://schemas.microsoft.com/office/drawing/2014/main" id="{0B90DFD3-91F8-4C59-AD88-A2EAF191EC5E}"/>
                        </a:ext>
                      </a:extLst>
                    </p:cNvPr>
                    <p:cNvCxnSpPr>
                      <a:stCxn id="138" idx="0"/>
                      <a:endCxn id="139" idx="4"/>
                    </p:cNvCxnSpPr>
                    <p:nvPr/>
                  </p:nvCxnSpPr>
                  <p:spPr bwMode="auto">
                    <a:xfrm rot="5400000" flipH="1" flipV="1">
                      <a:off x="1205034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Прямая соединительная линия 133">
                      <a:extLst>
                        <a:ext uri="{FF2B5EF4-FFF2-40B4-BE49-F238E27FC236}">
                          <a16:creationId xmlns:a16="http://schemas.microsoft.com/office/drawing/2014/main" id="{43A96D64-A95C-4AA0-9F76-F120D6C23C83}"/>
                        </a:ext>
                      </a:extLst>
                    </p:cNvPr>
                    <p:cNvCxnSpPr>
                      <a:stCxn id="142" idx="1"/>
                      <a:endCxn id="141" idx="5"/>
                    </p:cNvCxnSpPr>
                    <p:nvPr/>
                  </p:nvCxnSpPr>
                  <p:spPr bwMode="auto">
                    <a:xfrm rot="16200000" flipV="1">
                      <a:off x="2083750" y="1883882"/>
                      <a:ext cx="342402" cy="413840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Прямая соединительная линия 134">
                      <a:extLst>
                        <a:ext uri="{FF2B5EF4-FFF2-40B4-BE49-F238E27FC236}">
                          <a16:creationId xmlns:a16="http://schemas.microsoft.com/office/drawing/2014/main" id="{41E69F52-19E3-4679-B6FD-8CA8992241F3}"/>
                        </a:ext>
                      </a:extLst>
                    </p:cNvPr>
                    <p:cNvCxnSpPr>
                      <a:stCxn id="141" idx="4"/>
                      <a:endCxn id="140" idx="0"/>
                    </p:cNvCxnSpPr>
                    <p:nvPr/>
                  </p:nvCxnSpPr>
                  <p:spPr bwMode="auto">
                    <a:xfrm rot="5400000">
                      <a:off x="1809728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2" name="Прямая соединительная линия 121">
                    <a:extLst>
                      <a:ext uri="{FF2B5EF4-FFF2-40B4-BE49-F238E27FC236}">
                        <a16:creationId xmlns:a16="http://schemas.microsoft.com/office/drawing/2014/main" id="{0D9D38EA-0249-4A88-8151-2D94A187AF23}"/>
                      </a:ext>
                    </a:extLst>
                  </p:cNvPr>
                  <p:cNvCxnSpPr>
                    <a:stCxn id="144" idx="4"/>
                    <a:endCxn id="143" idx="0"/>
                  </p:cNvCxnSpPr>
                  <p:nvPr/>
                </p:nvCxnSpPr>
                <p:spPr bwMode="auto">
                  <a:xfrm rot="5400000">
                    <a:off x="3095612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Прямая соединительная линия 122">
                    <a:extLst>
                      <a:ext uri="{FF2B5EF4-FFF2-40B4-BE49-F238E27FC236}">
                        <a16:creationId xmlns:a16="http://schemas.microsoft.com/office/drawing/2014/main" id="{E6B43D05-EBE9-46EA-AA9C-0805A3936E63}"/>
                      </a:ext>
                    </a:extLst>
                  </p:cNvPr>
                  <p:cNvCxnSpPr>
                    <a:stCxn id="142" idx="0"/>
                    <a:endCxn id="145" idx="4"/>
                  </p:cNvCxnSpPr>
                  <p:nvPr/>
                </p:nvCxnSpPr>
                <p:spPr bwMode="auto">
                  <a:xfrm rot="5400000" flipH="1" flipV="1">
                    <a:off x="2452670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Прямая соединительная линия 123">
                    <a:extLst>
                      <a:ext uri="{FF2B5EF4-FFF2-40B4-BE49-F238E27FC236}">
                        <a16:creationId xmlns:a16="http://schemas.microsoft.com/office/drawing/2014/main" id="{7D889E9D-A382-4851-AEA1-540068F110EA}"/>
                      </a:ext>
                    </a:extLst>
                  </p:cNvPr>
                  <p:cNvCxnSpPr>
                    <a:stCxn id="144" idx="3"/>
                    <a:endCxn id="142" idx="7"/>
                  </p:cNvCxnSpPr>
                  <p:nvPr/>
                </p:nvCxnSpPr>
                <p:spPr bwMode="auto">
                  <a:xfrm flipH="1">
                    <a:off x="2690973" y="3062609"/>
                    <a:ext cx="413840" cy="34240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Прямая соединительная линия 124">
                    <a:extLst>
                      <a:ext uri="{FF2B5EF4-FFF2-40B4-BE49-F238E27FC236}">
                        <a16:creationId xmlns:a16="http://schemas.microsoft.com/office/drawing/2014/main" id="{30B5C24F-EDDF-4AA8-ABAF-DD5CE2829159}"/>
                      </a:ext>
                    </a:extLst>
                  </p:cNvPr>
                  <p:cNvCxnSpPr>
                    <a:stCxn id="145" idx="6"/>
                    <a:endCxn id="144" idx="2"/>
                  </p:cNvCxnSpPr>
                  <p:nvPr/>
                </p:nvCxnSpPr>
                <p:spPr bwMode="auto">
                  <a:xfrm>
                    <a:off x="2738422" y="2948058"/>
                    <a:ext cx="318942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Прямоугольник 112">
                  <a:extLst>
                    <a:ext uri="{FF2B5EF4-FFF2-40B4-BE49-F238E27FC236}">
                      <a16:creationId xmlns:a16="http://schemas.microsoft.com/office/drawing/2014/main" id="{C867ECE3-BDED-4379-8E9F-8BC02A21B613}"/>
                    </a:ext>
                  </a:extLst>
                </p:cNvPr>
                <p:cNvSpPr/>
                <p:nvPr/>
              </p:nvSpPr>
              <p:spPr bwMode="auto">
                <a:xfrm>
                  <a:off x="727233" y="3040169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4" name="Прямоугольник 113">
                  <a:extLst>
                    <a:ext uri="{FF2B5EF4-FFF2-40B4-BE49-F238E27FC236}">
                      <a16:creationId xmlns:a16="http://schemas.microsoft.com/office/drawing/2014/main" id="{8020C04E-B7D3-4693-90C6-6ACD8F1D20C5}"/>
                    </a:ext>
                  </a:extLst>
                </p:cNvPr>
                <p:cNvSpPr/>
                <p:nvPr/>
              </p:nvSpPr>
              <p:spPr bwMode="auto">
                <a:xfrm>
                  <a:off x="740687" y="3638183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3BB8D0A-2255-4B41-B4E1-0219BFE80C2C}"/>
                    </a:ext>
                  </a:extLst>
                </p:cNvPr>
                <p:cNvSpPr/>
                <p:nvPr/>
              </p:nvSpPr>
              <p:spPr bwMode="auto">
                <a:xfrm>
                  <a:off x="2135458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3</a:t>
                  </a:r>
                  <a:endParaRPr kumimoji="0" lang="ru-RU" sz="12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6" name="Прямоугольник 115">
                  <a:extLst>
                    <a:ext uri="{FF2B5EF4-FFF2-40B4-BE49-F238E27FC236}">
                      <a16:creationId xmlns:a16="http://schemas.microsoft.com/office/drawing/2014/main" id="{5F8C9D04-FF10-465B-B780-7D23DC6F773C}"/>
                    </a:ext>
                  </a:extLst>
                </p:cNvPr>
                <p:cNvSpPr/>
                <p:nvPr/>
              </p:nvSpPr>
              <p:spPr bwMode="auto">
                <a:xfrm>
                  <a:off x="1499036" y="373002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3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7" name="Прямоугольник 116">
                  <a:extLst>
                    <a:ext uri="{FF2B5EF4-FFF2-40B4-BE49-F238E27FC236}">
                      <a16:creationId xmlns:a16="http://schemas.microsoft.com/office/drawing/2014/main" id="{484B0AA9-DA10-442E-A310-90E09F8E203C}"/>
                    </a:ext>
                  </a:extLst>
                </p:cNvPr>
                <p:cNvSpPr/>
                <p:nvPr/>
              </p:nvSpPr>
              <p:spPr bwMode="auto">
                <a:xfrm>
                  <a:off x="2110859" y="3719750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8" name="Прямоугольник 117">
                  <a:extLst>
                    <a:ext uri="{FF2B5EF4-FFF2-40B4-BE49-F238E27FC236}">
                      <a16:creationId xmlns:a16="http://schemas.microsoft.com/office/drawing/2014/main" id="{4C0025BC-FD31-4213-88DD-0DA51DC59D4E}"/>
                    </a:ext>
                  </a:extLst>
                </p:cNvPr>
                <p:cNvSpPr/>
                <p:nvPr/>
              </p:nvSpPr>
              <p:spPr bwMode="auto">
                <a:xfrm>
                  <a:off x="2844472" y="375047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19" name="Прямоугольник 118">
                  <a:extLst>
                    <a:ext uri="{FF2B5EF4-FFF2-40B4-BE49-F238E27FC236}">
                      <a16:creationId xmlns:a16="http://schemas.microsoft.com/office/drawing/2014/main" id="{4507B170-C544-4A09-A06C-07DA2BB01483}"/>
                    </a:ext>
                  </a:extLst>
                </p:cNvPr>
                <p:cNvSpPr/>
                <p:nvPr/>
              </p:nvSpPr>
              <p:spPr bwMode="auto">
                <a:xfrm>
                  <a:off x="2763362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20" name="Прямоугольник 119">
                  <a:extLst>
                    <a:ext uri="{FF2B5EF4-FFF2-40B4-BE49-F238E27FC236}">
                      <a16:creationId xmlns:a16="http://schemas.microsoft.com/office/drawing/2014/main" id="{B7CEBAC9-10CA-47AD-8500-9E69166A0F8D}"/>
                    </a:ext>
                  </a:extLst>
                </p:cNvPr>
                <p:cNvSpPr/>
                <p:nvPr/>
              </p:nvSpPr>
              <p:spPr bwMode="auto">
                <a:xfrm>
                  <a:off x="1492516" y="2903571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</p:grpSp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2156AB81-3EAE-4933-82FD-C5CCE3246441}"/>
                  </a:ext>
                </a:extLst>
              </p:cNvPr>
              <p:cNvSpPr/>
              <p:nvPr/>
            </p:nvSpPr>
            <p:spPr bwMode="auto">
              <a:xfrm>
                <a:off x="1067082" y="3377467"/>
                <a:ext cx="214314" cy="21431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b="1" dirty="0">
                    <a:solidFill>
                      <a:srgbClr val="00B050"/>
                    </a:solidFill>
                    <a:cs typeface="Arial" pitchFamily="34" charset="0"/>
                  </a:rPr>
                  <a:t>1</a:t>
                </a:r>
                <a:endParaRPr kumimoji="0" lang="ru-RU" sz="105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104" name="Полилиния: фигура 103">
              <a:extLst>
                <a:ext uri="{FF2B5EF4-FFF2-40B4-BE49-F238E27FC236}">
                  <a16:creationId xmlns:a16="http://schemas.microsoft.com/office/drawing/2014/main" id="{D7AADE71-70F7-45CD-9177-BA4408ADB242}"/>
                </a:ext>
              </a:extLst>
            </p:cNvPr>
            <p:cNvSpPr/>
            <p:nvPr/>
          </p:nvSpPr>
          <p:spPr bwMode="auto">
            <a:xfrm>
              <a:off x="1482012" y="1084521"/>
              <a:ext cx="989135" cy="1509823"/>
            </a:xfrm>
            <a:custGeom>
              <a:avLst/>
              <a:gdLst>
                <a:gd name="connsiteX0" fmla="*/ 0 w 1559504"/>
                <a:gd name="connsiteY0" fmla="*/ 0 h 1552353"/>
                <a:gd name="connsiteX1" fmla="*/ 287079 w 1559504"/>
                <a:gd name="connsiteY1" fmla="*/ 839972 h 1552353"/>
                <a:gd name="connsiteX2" fmla="*/ 1509823 w 1559504"/>
                <a:gd name="connsiteY2" fmla="*/ 829339 h 1552353"/>
                <a:gd name="connsiteX3" fmla="*/ 1339702 w 1559504"/>
                <a:gd name="connsiteY3" fmla="*/ 1552353 h 1552353"/>
                <a:gd name="connsiteX4" fmla="*/ 1339702 w 1559504"/>
                <a:gd name="connsiteY4" fmla="*/ 1552353 h 1552353"/>
                <a:gd name="connsiteX0" fmla="*/ 0 w 1559504"/>
                <a:gd name="connsiteY0" fmla="*/ 0 h 1552353"/>
                <a:gd name="connsiteX1" fmla="*/ 287079 w 1559504"/>
                <a:gd name="connsiteY1" fmla="*/ 839972 h 1552353"/>
                <a:gd name="connsiteX2" fmla="*/ 1509823 w 1559504"/>
                <a:gd name="connsiteY2" fmla="*/ 829339 h 1552353"/>
                <a:gd name="connsiteX3" fmla="*/ 1339702 w 1559504"/>
                <a:gd name="connsiteY3" fmla="*/ 1552353 h 1552353"/>
                <a:gd name="connsiteX4" fmla="*/ 1339702 w 1559504"/>
                <a:gd name="connsiteY4" fmla="*/ 1552353 h 1552353"/>
                <a:gd name="connsiteX0" fmla="*/ 0 w 1541738"/>
                <a:gd name="connsiteY0" fmla="*/ 0 h 1552353"/>
                <a:gd name="connsiteX1" fmla="*/ 287079 w 1541738"/>
                <a:gd name="connsiteY1" fmla="*/ 839972 h 1552353"/>
                <a:gd name="connsiteX2" fmla="*/ 1489837 w 1541738"/>
                <a:gd name="connsiteY2" fmla="*/ 967562 h 1552353"/>
                <a:gd name="connsiteX3" fmla="*/ 1339702 w 1541738"/>
                <a:gd name="connsiteY3" fmla="*/ 1552353 h 1552353"/>
                <a:gd name="connsiteX4" fmla="*/ 1339702 w 1541738"/>
                <a:gd name="connsiteY4" fmla="*/ 1552353 h 1552353"/>
                <a:gd name="connsiteX0" fmla="*/ 0 w 1541738"/>
                <a:gd name="connsiteY0" fmla="*/ 0 h 1552353"/>
                <a:gd name="connsiteX1" fmla="*/ 287079 w 1541738"/>
                <a:gd name="connsiteY1" fmla="*/ 839972 h 1552353"/>
                <a:gd name="connsiteX2" fmla="*/ 1489837 w 1541738"/>
                <a:gd name="connsiteY2" fmla="*/ 967562 h 1552353"/>
                <a:gd name="connsiteX3" fmla="*/ 1339702 w 1541738"/>
                <a:gd name="connsiteY3" fmla="*/ 1552353 h 1552353"/>
                <a:gd name="connsiteX4" fmla="*/ 1339702 w 1541738"/>
                <a:gd name="connsiteY4" fmla="*/ 1552353 h 1552353"/>
                <a:gd name="connsiteX0" fmla="*/ 0 w 1371277"/>
                <a:gd name="connsiteY0" fmla="*/ 0 h 1552353"/>
                <a:gd name="connsiteX1" fmla="*/ 287079 w 1371277"/>
                <a:gd name="connsiteY1" fmla="*/ 839972 h 1552353"/>
                <a:gd name="connsiteX2" fmla="*/ 1269981 w 1371277"/>
                <a:gd name="connsiteY2" fmla="*/ 967562 h 1552353"/>
                <a:gd name="connsiteX3" fmla="*/ 1339702 w 1371277"/>
                <a:gd name="connsiteY3" fmla="*/ 1552353 h 1552353"/>
                <a:gd name="connsiteX4" fmla="*/ 1339702 w 1371277"/>
                <a:gd name="connsiteY4" fmla="*/ 1552353 h 1552353"/>
                <a:gd name="connsiteX0" fmla="*/ 0 w 1839375"/>
                <a:gd name="connsiteY0" fmla="*/ 0 h 1562985"/>
                <a:gd name="connsiteX1" fmla="*/ 287079 w 1839375"/>
                <a:gd name="connsiteY1" fmla="*/ 839972 h 1562985"/>
                <a:gd name="connsiteX2" fmla="*/ 1269981 w 1839375"/>
                <a:gd name="connsiteY2" fmla="*/ 967562 h 1562985"/>
                <a:gd name="connsiteX3" fmla="*/ 1339702 w 1839375"/>
                <a:gd name="connsiteY3" fmla="*/ 1552353 h 1562985"/>
                <a:gd name="connsiteX4" fmla="*/ 1839375 w 1839375"/>
                <a:gd name="connsiteY4" fmla="*/ 1562985 h 1562985"/>
                <a:gd name="connsiteX0" fmla="*/ 0 w 1839375"/>
                <a:gd name="connsiteY0" fmla="*/ 0 h 1562985"/>
                <a:gd name="connsiteX1" fmla="*/ 287079 w 1839375"/>
                <a:gd name="connsiteY1" fmla="*/ 839972 h 1562985"/>
                <a:gd name="connsiteX2" fmla="*/ 1269981 w 1839375"/>
                <a:gd name="connsiteY2" fmla="*/ 967562 h 1562985"/>
                <a:gd name="connsiteX3" fmla="*/ 1639505 w 1839375"/>
                <a:gd name="connsiteY3" fmla="*/ 1541721 h 1562985"/>
                <a:gd name="connsiteX4" fmla="*/ 1839375 w 1839375"/>
                <a:gd name="connsiteY4" fmla="*/ 1562985 h 1562985"/>
                <a:gd name="connsiteX0" fmla="*/ 0 w 1859361"/>
                <a:gd name="connsiteY0" fmla="*/ 0 h 1562985"/>
                <a:gd name="connsiteX1" fmla="*/ 287079 w 1859361"/>
                <a:gd name="connsiteY1" fmla="*/ 839972 h 1562985"/>
                <a:gd name="connsiteX2" fmla="*/ 1269981 w 1859361"/>
                <a:gd name="connsiteY2" fmla="*/ 967562 h 1562985"/>
                <a:gd name="connsiteX3" fmla="*/ 1859361 w 1859361"/>
                <a:gd name="connsiteY3" fmla="*/ 1509823 h 1562985"/>
                <a:gd name="connsiteX4" fmla="*/ 1839375 w 1859361"/>
                <a:gd name="connsiteY4" fmla="*/ 1562985 h 1562985"/>
                <a:gd name="connsiteX0" fmla="*/ 0 w 1859361"/>
                <a:gd name="connsiteY0" fmla="*/ 0 h 1509823"/>
                <a:gd name="connsiteX1" fmla="*/ 287079 w 1859361"/>
                <a:gd name="connsiteY1" fmla="*/ 839972 h 1509823"/>
                <a:gd name="connsiteX2" fmla="*/ 1269981 w 1859361"/>
                <a:gd name="connsiteY2" fmla="*/ 967562 h 1509823"/>
                <a:gd name="connsiteX3" fmla="*/ 1859361 w 1859361"/>
                <a:gd name="connsiteY3" fmla="*/ 1509823 h 15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361" h="1509823">
                  <a:moveTo>
                    <a:pt x="0" y="0"/>
                  </a:moveTo>
                  <a:cubicBezTo>
                    <a:pt x="17721" y="350874"/>
                    <a:pt x="75416" y="678712"/>
                    <a:pt x="287079" y="839972"/>
                  </a:cubicBezTo>
                  <a:cubicBezTo>
                    <a:pt x="498742" y="1001232"/>
                    <a:pt x="1007934" y="855920"/>
                    <a:pt x="1269981" y="967562"/>
                  </a:cubicBezTo>
                  <a:cubicBezTo>
                    <a:pt x="1532028" y="1079204"/>
                    <a:pt x="1859361" y="1509823"/>
                    <a:pt x="1859361" y="1509823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ernard MT Condensed" pitchFamily="18" charset="0"/>
                <a:cs typeface="Arial" pitchFamily="34" charset="0"/>
              </a:endParaRPr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5E9178EE-F52C-48D9-B9F5-DCB696351938}"/>
                </a:ext>
              </a:extLst>
            </p:cNvPr>
            <p:cNvSpPr/>
            <p:nvPr/>
          </p:nvSpPr>
          <p:spPr bwMode="auto">
            <a:xfrm>
              <a:off x="1772126" y="174044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A46B5542-E6F9-4565-8F2D-490E1E517A6E}"/>
                </a:ext>
              </a:extLst>
            </p:cNvPr>
            <p:cNvSpPr/>
            <p:nvPr/>
          </p:nvSpPr>
          <p:spPr bwMode="auto">
            <a:xfrm>
              <a:off x="2290304" y="1674168"/>
              <a:ext cx="163508" cy="19810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6E74ED59-8C2F-4186-A143-4F4F49D4DBEF}"/>
                </a:ext>
              </a:extLst>
            </p:cNvPr>
            <p:cNvSpPr/>
            <p:nvPr/>
          </p:nvSpPr>
          <p:spPr bwMode="auto">
            <a:xfrm>
              <a:off x="2598535" y="183399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3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08" name="Прямоугольник 107">
              <a:extLst>
                <a:ext uri="{FF2B5EF4-FFF2-40B4-BE49-F238E27FC236}">
                  <a16:creationId xmlns:a16="http://schemas.microsoft.com/office/drawing/2014/main" id="{5C8EFACB-FC29-403E-BA03-8649E391B799}"/>
                </a:ext>
              </a:extLst>
            </p:cNvPr>
            <p:cNvSpPr/>
            <p:nvPr/>
          </p:nvSpPr>
          <p:spPr bwMode="auto">
            <a:xfrm>
              <a:off x="2900395" y="1668206"/>
              <a:ext cx="115283" cy="15058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09" name="Прямоугольник 108">
              <a:extLst>
                <a:ext uri="{FF2B5EF4-FFF2-40B4-BE49-F238E27FC236}">
                  <a16:creationId xmlns:a16="http://schemas.microsoft.com/office/drawing/2014/main" id="{C3495F4D-D9B3-4ED6-8C1F-10AA125734CE}"/>
                </a:ext>
              </a:extLst>
            </p:cNvPr>
            <p:cNvSpPr/>
            <p:nvPr/>
          </p:nvSpPr>
          <p:spPr bwMode="auto">
            <a:xfrm>
              <a:off x="3229051" y="1818795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99DBE298-68C5-42F3-873D-F9597C740AD3}"/>
              </a:ext>
            </a:extLst>
          </p:cNvPr>
          <p:cNvGrpSpPr/>
          <p:nvPr/>
        </p:nvGrpSpPr>
        <p:grpSpPr>
          <a:xfrm>
            <a:off x="408246" y="4588939"/>
            <a:ext cx="2999732" cy="1083511"/>
            <a:chOff x="443633" y="1363976"/>
            <a:chExt cx="2999732" cy="1083511"/>
          </a:xfrm>
        </p:grpSpPr>
        <p:grpSp>
          <p:nvGrpSpPr>
            <p:cNvPr id="149" name="Группа 11">
              <a:extLst>
                <a:ext uri="{FF2B5EF4-FFF2-40B4-BE49-F238E27FC236}">
                  <a16:creationId xmlns:a16="http://schemas.microsoft.com/office/drawing/2014/main" id="{AE39EF36-C3AF-4B93-86BD-E129568298BE}"/>
                </a:ext>
              </a:extLst>
            </p:cNvPr>
            <p:cNvGrpSpPr/>
            <p:nvPr/>
          </p:nvGrpSpPr>
          <p:grpSpPr>
            <a:xfrm>
              <a:off x="443633" y="1363976"/>
              <a:ext cx="2928958" cy="1083511"/>
              <a:chOff x="380968" y="2952712"/>
              <a:chExt cx="2928958" cy="1083511"/>
            </a:xfrm>
          </p:grpSpPr>
          <p:grpSp>
            <p:nvGrpSpPr>
              <p:cNvPr id="156" name="Группа 462">
                <a:extLst>
                  <a:ext uri="{FF2B5EF4-FFF2-40B4-BE49-F238E27FC236}">
                    <a16:creationId xmlns:a16="http://schemas.microsoft.com/office/drawing/2014/main" id="{81E63FF4-86AB-4A78-8996-8567C905ECB5}"/>
                  </a:ext>
                </a:extLst>
              </p:cNvPr>
              <p:cNvGrpSpPr/>
              <p:nvPr/>
            </p:nvGrpSpPr>
            <p:grpSpPr>
              <a:xfrm>
                <a:off x="380968" y="2952712"/>
                <a:ext cx="2928958" cy="1083511"/>
                <a:chOff x="380968" y="2881274"/>
                <a:chExt cx="2928958" cy="1083511"/>
              </a:xfrm>
            </p:grpSpPr>
            <p:grpSp>
              <p:nvGrpSpPr>
                <p:cNvPr id="158" name="Группа 381">
                  <a:extLst>
                    <a:ext uri="{FF2B5EF4-FFF2-40B4-BE49-F238E27FC236}">
                      <a16:creationId xmlns:a16="http://schemas.microsoft.com/office/drawing/2014/main" id="{189957C4-B3C5-4E66-AE10-D4410F2D2055}"/>
                    </a:ext>
                  </a:extLst>
                </p:cNvPr>
                <p:cNvGrpSpPr/>
                <p:nvPr/>
              </p:nvGrpSpPr>
              <p:grpSpPr>
                <a:xfrm>
                  <a:off x="380968" y="3000372"/>
                  <a:ext cx="2928958" cy="895504"/>
                  <a:chOff x="452406" y="2786058"/>
                  <a:chExt cx="2928958" cy="895504"/>
                </a:xfrm>
              </p:grpSpPr>
              <p:grpSp>
                <p:nvGrpSpPr>
                  <p:cNvPr id="167" name="Группа 145">
                    <a:extLst>
                      <a:ext uri="{FF2B5EF4-FFF2-40B4-BE49-F238E27FC236}">
                        <a16:creationId xmlns:a16="http://schemas.microsoft.com/office/drawing/2014/main" id="{EE22F8A2-115F-4859-967B-810F6BFB0400}"/>
                      </a:ext>
                    </a:extLst>
                  </p:cNvPr>
                  <p:cNvGrpSpPr/>
                  <p:nvPr/>
                </p:nvGrpSpPr>
                <p:grpSpPr>
                  <a:xfrm>
                    <a:off x="452406" y="2786058"/>
                    <a:ext cx="2928958" cy="895504"/>
                    <a:chOff x="452406" y="1643050"/>
                    <a:chExt cx="2928958" cy="895504"/>
                  </a:xfrm>
                </p:grpSpPr>
                <p:grpSp>
                  <p:nvGrpSpPr>
                    <p:cNvPr id="172" name="Группа 43">
                      <a:extLst>
                        <a:ext uri="{FF2B5EF4-FFF2-40B4-BE49-F238E27FC236}">
                          <a16:creationId xmlns:a16="http://schemas.microsoft.com/office/drawing/2014/main" id="{9818CDB6-5DE2-4BF1-B942-03322087BA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06" y="1643050"/>
                      <a:ext cx="2928958" cy="895504"/>
                      <a:chOff x="5381628" y="3714752"/>
                      <a:chExt cx="2928958" cy="895504"/>
                    </a:xfrm>
                  </p:grpSpPr>
                  <p:grpSp>
                    <p:nvGrpSpPr>
                      <p:cNvPr id="182" name="Группа 17">
                        <a:extLst>
                          <a:ext uri="{FF2B5EF4-FFF2-40B4-BE49-F238E27FC236}">
                            <a16:creationId xmlns:a16="http://schemas.microsoft.com/office/drawing/2014/main" id="{06E88663-E419-4A04-AB48-2DC798B9EC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5628" y="3714752"/>
                        <a:ext cx="2604958" cy="895504"/>
                        <a:chOff x="1029668" y="2279152"/>
                        <a:chExt cx="2604958" cy="895504"/>
                      </a:xfrm>
                    </p:grpSpPr>
                    <p:sp>
                      <p:nvSpPr>
                        <p:cNvPr id="184" name="Овал 183">
                          <a:extLst>
                            <a:ext uri="{FF2B5EF4-FFF2-40B4-BE49-F238E27FC236}">
                              <a16:creationId xmlns:a16="http://schemas.microsoft.com/office/drawing/2014/main" id="{74A29E37-A724-41E9-BA45-8F4A0B104B7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20048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r>
                            <a:rPr lang="ru-RU" sz="1100" b="1" dirty="0">
                              <a:latin typeface="+mn-lt"/>
                              <a:cs typeface="Arial" pitchFamily="34" charset="0"/>
                            </a:rPr>
                            <a:t>1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85" name="Овал 184">
                          <a:extLst>
                            <a:ext uri="{FF2B5EF4-FFF2-40B4-BE49-F238E27FC236}">
                              <a16:creationId xmlns:a16="http://schemas.microsoft.com/office/drawing/2014/main" id="{146B7D79-FD85-44FF-BD46-59B70576C8B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20048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rgbClr val="92D050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2</a:t>
                          </a:r>
                        </a:p>
                      </p:txBody>
                    </p:sp>
                    <p:sp>
                      <p:nvSpPr>
                        <p:cNvPr id="186" name="Овал 185">
                          <a:extLst>
                            <a:ext uri="{FF2B5EF4-FFF2-40B4-BE49-F238E27FC236}">
                              <a16:creationId xmlns:a16="http://schemas.microsoft.com/office/drawing/2014/main" id="{1F7F8B67-AE57-4988-93AD-D7F4CDC33A3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24742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ru-RU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3</a:t>
                          </a:r>
                        </a:p>
                      </p:txBody>
                    </p:sp>
                    <p:sp>
                      <p:nvSpPr>
                        <p:cNvPr id="187" name="Овал 186">
                          <a:extLst>
                            <a:ext uri="{FF2B5EF4-FFF2-40B4-BE49-F238E27FC236}">
                              <a16:creationId xmlns:a16="http://schemas.microsoft.com/office/drawing/2014/main" id="{930E5E84-A355-4EBE-8011-91BE7E02B1C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024742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4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88" name="Овал 187">
                          <a:extLst>
                            <a:ext uri="{FF2B5EF4-FFF2-40B4-BE49-F238E27FC236}">
                              <a16:creationId xmlns:a16="http://schemas.microsoft.com/office/drawing/2014/main" id="{0733B3CB-CE73-447E-B5DF-D1F35D925AD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667684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5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89" name="Овал 188">
                          <a:extLst>
                            <a:ext uri="{FF2B5EF4-FFF2-40B4-BE49-F238E27FC236}">
                              <a16:creationId xmlns:a16="http://schemas.microsoft.com/office/drawing/2014/main" id="{26F62387-CA11-4380-8D52-08240F9AC4C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10626" y="2850656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cs typeface="Arial" pitchFamily="34" charset="0"/>
                            </a:rPr>
                            <a:t>7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90" name="Овал 189">
                          <a:extLst>
                            <a:ext uri="{FF2B5EF4-FFF2-40B4-BE49-F238E27FC236}">
                              <a16:creationId xmlns:a16="http://schemas.microsoft.com/office/drawing/2014/main" id="{21BDA6F1-8058-4396-917B-4FB73A58605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310626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100" b="1" dirty="0">
                              <a:latin typeface="+mn-lt"/>
                              <a:cs typeface="Arial" pitchFamily="34" charset="0"/>
                            </a:rPr>
                            <a:t>8</a:t>
                          </a:r>
                          <a:endPara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191" name="Овал 190">
                          <a:extLst>
                            <a:ext uri="{FF2B5EF4-FFF2-40B4-BE49-F238E27FC236}">
                              <a16:creationId xmlns:a16="http://schemas.microsoft.com/office/drawing/2014/main" id="{31189243-0670-4F07-89AF-101AEEDBF55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667684" y="2279152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45720" tIns="45720" rIns="4572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1200" b="1" dirty="0">
                              <a:latin typeface="+mn-lt"/>
                              <a:cs typeface="Arial" pitchFamily="34" charset="0"/>
                            </a:rPr>
                            <a:t>6</a:t>
                          </a:r>
                          <a:endParaRPr kumimoji="0" lang="ru-RU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92" name="Прямая соединительная линия 191">
                          <a:extLst>
                            <a:ext uri="{FF2B5EF4-FFF2-40B4-BE49-F238E27FC236}">
                              <a16:creationId xmlns:a16="http://schemas.microsoft.com/office/drawing/2014/main" id="{F31A0E1D-F393-463E-A289-B9CCD620F5B7}"/>
                            </a:ext>
                          </a:extLst>
                        </p:cNvPr>
                        <p:cNvCxnSpPr>
                          <a:stCxn id="183" idx="6"/>
                          <a:endCxn id="184" idx="2"/>
                        </p:cNvCxnSpPr>
                        <p:nvPr/>
                      </p:nvCxnSpPr>
                      <p:spPr bwMode="auto">
                        <a:xfrm>
                          <a:off x="1029668" y="2726904"/>
                          <a:ext cx="390380" cy="28575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6"/>
                        </a:lnRef>
                        <a:fillRef idx="0">
                          <a:schemeClr val="accent6"/>
                        </a:fillRef>
                        <a:effectRef idx="0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3" name="Овал 182">
                        <a:extLst>
                          <a:ext uri="{FF2B5EF4-FFF2-40B4-BE49-F238E27FC236}">
                            <a16:creationId xmlns:a16="http://schemas.microsoft.com/office/drawing/2014/main" id="{52C2EFB9-EF4A-469D-9C9D-F735FA5E45F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381628" y="4000504"/>
                        <a:ext cx="324000" cy="324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45720" tIns="45720" rIns="4572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ru-RU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cs typeface="Arial" pitchFamily="34" charset="0"/>
                          </a:rPr>
                          <a:t>0</a:t>
                        </a:r>
                      </a:p>
                    </p:txBody>
                  </p:sp>
                </p:grpSp>
                <p:cxnSp>
                  <p:nvCxnSpPr>
                    <p:cNvPr id="173" name="Прямая соединительная линия 172">
                      <a:extLst>
                        <a:ext uri="{FF2B5EF4-FFF2-40B4-BE49-F238E27FC236}">
                          <a16:creationId xmlns:a16="http://schemas.microsoft.com/office/drawing/2014/main" id="{321985A7-6B3A-4405-A242-655E50B1A92D}"/>
                        </a:ext>
                      </a:extLst>
                    </p:cNvPr>
                    <p:cNvCxnSpPr>
                      <a:stCxn id="183" idx="6"/>
                      <a:endCxn id="185" idx="2"/>
                    </p:cNvCxnSpPr>
                    <p:nvPr/>
                  </p:nvCxnSpPr>
                  <p:spPr bwMode="auto">
                    <a:xfrm flipV="1">
                      <a:off x="776406" y="1805050"/>
                      <a:ext cx="390380" cy="28575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Прямая соединительная линия 173">
                      <a:extLst>
                        <a:ext uri="{FF2B5EF4-FFF2-40B4-BE49-F238E27FC236}">
                          <a16:creationId xmlns:a16="http://schemas.microsoft.com/office/drawing/2014/main" id="{86E52607-C2F8-42D5-981C-F5AFE5D580B3}"/>
                        </a:ext>
                      </a:extLst>
                    </p:cNvPr>
                    <p:cNvCxnSpPr>
                      <a:stCxn id="184" idx="6"/>
                      <a:endCxn id="186" idx="2"/>
                    </p:cNvCxnSpPr>
                    <p:nvPr/>
                  </p:nvCxnSpPr>
                  <p:spPr bwMode="auto">
                    <a:xfrm>
                      <a:off x="1490786" y="2376554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Прямая соединительная линия 174">
                      <a:extLst>
                        <a:ext uri="{FF2B5EF4-FFF2-40B4-BE49-F238E27FC236}">
                          <a16:creationId xmlns:a16="http://schemas.microsoft.com/office/drawing/2014/main" id="{6F479253-D4DD-4B68-893B-396808A197CA}"/>
                        </a:ext>
                      </a:extLst>
                    </p:cNvPr>
                    <p:cNvCxnSpPr>
                      <a:stCxn id="186" idx="6"/>
                      <a:endCxn id="188" idx="2"/>
                    </p:cNvCxnSpPr>
                    <p:nvPr/>
                  </p:nvCxnSpPr>
                  <p:spPr bwMode="auto">
                    <a:xfrm>
                      <a:off x="2095480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Прямая соединительная линия 175">
                      <a:extLst>
                        <a:ext uri="{FF2B5EF4-FFF2-40B4-BE49-F238E27FC236}">
                          <a16:creationId xmlns:a16="http://schemas.microsoft.com/office/drawing/2014/main" id="{4ECA00A3-FDD4-46A1-B264-5F8FCBA3203B}"/>
                        </a:ext>
                      </a:extLst>
                    </p:cNvPr>
                    <p:cNvCxnSpPr>
                      <a:stCxn id="188" idx="6"/>
                      <a:endCxn id="189" idx="2"/>
                    </p:cNvCxnSpPr>
                    <p:nvPr/>
                  </p:nvCxnSpPr>
                  <p:spPr bwMode="auto">
                    <a:xfrm>
                      <a:off x="2738422" y="2376554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Прямая соединительная линия 176">
                      <a:extLst>
                        <a:ext uri="{FF2B5EF4-FFF2-40B4-BE49-F238E27FC236}">
                          <a16:creationId xmlns:a16="http://schemas.microsoft.com/office/drawing/2014/main" id="{B8FE4EAC-5D40-4586-A5DD-0414BE55B7AF}"/>
                        </a:ext>
                      </a:extLst>
                    </p:cNvPr>
                    <p:cNvCxnSpPr>
                      <a:stCxn id="185" idx="6"/>
                      <a:endCxn id="187" idx="2"/>
                    </p:cNvCxnSpPr>
                    <p:nvPr/>
                  </p:nvCxnSpPr>
                  <p:spPr bwMode="auto">
                    <a:xfrm>
                      <a:off x="1490786" y="1805050"/>
                      <a:ext cx="280694" cy="1588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Прямая соединительная линия 177">
                      <a:extLst>
                        <a:ext uri="{FF2B5EF4-FFF2-40B4-BE49-F238E27FC236}">
                          <a16:creationId xmlns:a16="http://schemas.microsoft.com/office/drawing/2014/main" id="{6F942D35-48EF-4981-AB14-3E03C3B32271}"/>
                        </a:ext>
                      </a:extLst>
                    </p:cNvPr>
                    <p:cNvCxnSpPr>
                      <a:stCxn id="187" idx="6"/>
                      <a:endCxn id="191" idx="2"/>
                    </p:cNvCxnSpPr>
                    <p:nvPr/>
                  </p:nvCxnSpPr>
                  <p:spPr bwMode="auto">
                    <a:xfrm>
                      <a:off x="2095480" y="1805050"/>
                      <a:ext cx="318942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Прямая соединительная линия 178">
                      <a:extLst>
                        <a:ext uri="{FF2B5EF4-FFF2-40B4-BE49-F238E27FC236}">
                          <a16:creationId xmlns:a16="http://schemas.microsoft.com/office/drawing/2014/main" id="{192ABFB2-F303-4C95-AA4D-B1E9A4E854D2}"/>
                        </a:ext>
                      </a:extLst>
                    </p:cNvPr>
                    <p:cNvCxnSpPr>
                      <a:stCxn id="184" idx="0"/>
                      <a:endCxn id="185" idx="4"/>
                    </p:cNvCxnSpPr>
                    <p:nvPr/>
                  </p:nvCxnSpPr>
                  <p:spPr bwMode="auto">
                    <a:xfrm rot="5400000" flipH="1" flipV="1">
                      <a:off x="1205034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Прямая соединительная линия 179">
                      <a:extLst>
                        <a:ext uri="{FF2B5EF4-FFF2-40B4-BE49-F238E27FC236}">
                          <a16:creationId xmlns:a16="http://schemas.microsoft.com/office/drawing/2014/main" id="{ADC72691-0BDC-4A35-8E2B-5C0A3617849C}"/>
                        </a:ext>
                      </a:extLst>
                    </p:cNvPr>
                    <p:cNvCxnSpPr>
                      <a:stCxn id="188" idx="1"/>
                      <a:endCxn id="187" idx="5"/>
                    </p:cNvCxnSpPr>
                    <p:nvPr/>
                  </p:nvCxnSpPr>
                  <p:spPr bwMode="auto">
                    <a:xfrm rot="16200000" flipV="1">
                      <a:off x="2083750" y="1883882"/>
                      <a:ext cx="342402" cy="413840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Прямая соединительная линия 180">
                      <a:extLst>
                        <a:ext uri="{FF2B5EF4-FFF2-40B4-BE49-F238E27FC236}">
                          <a16:creationId xmlns:a16="http://schemas.microsoft.com/office/drawing/2014/main" id="{3CA92A98-7426-4660-9E25-200B8C4B8916}"/>
                        </a:ext>
                      </a:extLst>
                    </p:cNvPr>
                    <p:cNvCxnSpPr>
                      <a:stCxn id="187" idx="4"/>
                      <a:endCxn id="186" idx="0"/>
                    </p:cNvCxnSpPr>
                    <p:nvPr/>
                  </p:nvCxnSpPr>
                  <p:spPr bwMode="auto">
                    <a:xfrm rot="5400000">
                      <a:off x="1809728" y="2090802"/>
                      <a:ext cx="247504" cy="1588"/>
                    </a:xfrm>
                    <a:prstGeom prst="line">
                      <a:avLst/>
                    </a:prstGeom>
                    <a:ln w="28575">
                      <a:solidFill>
                        <a:srgbClr val="7575D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8" name="Прямая соединительная линия 167">
                    <a:extLst>
                      <a:ext uri="{FF2B5EF4-FFF2-40B4-BE49-F238E27FC236}">
                        <a16:creationId xmlns:a16="http://schemas.microsoft.com/office/drawing/2014/main" id="{66EB7AD1-4B0C-4FD2-9B3C-38844970F6E9}"/>
                      </a:ext>
                    </a:extLst>
                  </p:cNvPr>
                  <p:cNvCxnSpPr>
                    <a:stCxn id="190" idx="4"/>
                    <a:endCxn id="189" idx="0"/>
                  </p:cNvCxnSpPr>
                  <p:nvPr/>
                </p:nvCxnSpPr>
                <p:spPr bwMode="auto">
                  <a:xfrm rot="5400000">
                    <a:off x="3095612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Прямая соединительная линия 168">
                    <a:extLst>
                      <a:ext uri="{FF2B5EF4-FFF2-40B4-BE49-F238E27FC236}">
                        <a16:creationId xmlns:a16="http://schemas.microsoft.com/office/drawing/2014/main" id="{1F085B50-C560-405A-8EDD-5555ED50ED66}"/>
                      </a:ext>
                    </a:extLst>
                  </p:cNvPr>
                  <p:cNvCxnSpPr>
                    <a:stCxn id="188" idx="0"/>
                    <a:endCxn id="191" idx="4"/>
                  </p:cNvCxnSpPr>
                  <p:nvPr/>
                </p:nvCxnSpPr>
                <p:spPr bwMode="auto">
                  <a:xfrm rot="5400000" flipH="1" flipV="1">
                    <a:off x="2452670" y="3233810"/>
                    <a:ext cx="247504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Прямая соединительная линия 169">
                    <a:extLst>
                      <a:ext uri="{FF2B5EF4-FFF2-40B4-BE49-F238E27FC236}">
                        <a16:creationId xmlns:a16="http://schemas.microsoft.com/office/drawing/2014/main" id="{534F90F6-C7B9-48DC-A458-51CAAB105451}"/>
                      </a:ext>
                    </a:extLst>
                  </p:cNvPr>
                  <p:cNvCxnSpPr>
                    <a:stCxn id="190" idx="3"/>
                    <a:endCxn id="188" idx="7"/>
                  </p:cNvCxnSpPr>
                  <p:nvPr/>
                </p:nvCxnSpPr>
                <p:spPr bwMode="auto">
                  <a:xfrm flipH="1">
                    <a:off x="2690973" y="3062609"/>
                    <a:ext cx="413840" cy="342402"/>
                  </a:xfrm>
                  <a:prstGeom prst="line">
                    <a:avLst/>
                  </a:prstGeom>
                  <a:ln w="28575">
                    <a:solidFill>
                      <a:srgbClr val="7575D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Прямая соединительная линия 170">
                    <a:extLst>
                      <a:ext uri="{FF2B5EF4-FFF2-40B4-BE49-F238E27FC236}">
                        <a16:creationId xmlns:a16="http://schemas.microsoft.com/office/drawing/2014/main" id="{B09D4F30-B7A5-4101-8EE1-B02289589FA1}"/>
                      </a:ext>
                    </a:extLst>
                  </p:cNvPr>
                  <p:cNvCxnSpPr>
                    <a:stCxn id="191" idx="6"/>
                    <a:endCxn id="190" idx="2"/>
                  </p:cNvCxnSpPr>
                  <p:nvPr/>
                </p:nvCxnSpPr>
                <p:spPr bwMode="auto">
                  <a:xfrm>
                    <a:off x="2738422" y="2948058"/>
                    <a:ext cx="318942" cy="1588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9" name="Прямоугольник 158">
                  <a:extLst>
                    <a:ext uri="{FF2B5EF4-FFF2-40B4-BE49-F238E27FC236}">
                      <a16:creationId xmlns:a16="http://schemas.microsoft.com/office/drawing/2014/main" id="{19DAB32F-63B3-4DF5-A8CB-63CE504CB8E3}"/>
                    </a:ext>
                  </a:extLst>
                </p:cNvPr>
                <p:cNvSpPr/>
                <p:nvPr/>
              </p:nvSpPr>
              <p:spPr bwMode="auto">
                <a:xfrm>
                  <a:off x="727233" y="3040169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088DCFE3-28A5-4E7C-8FF3-F3661A626E69}"/>
                    </a:ext>
                  </a:extLst>
                </p:cNvPr>
                <p:cNvSpPr/>
                <p:nvPr/>
              </p:nvSpPr>
              <p:spPr bwMode="auto">
                <a:xfrm>
                  <a:off x="740687" y="3638183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1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1" name="Прямоугольник 160">
                  <a:extLst>
                    <a:ext uri="{FF2B5EF4-FFF2-40B4-BE49-F238E27FC236}">
                      <a16:creationId xmlns:a16="http://schemas.microsoft.com/office/drawing/2014/main" id="{5D3B93ED-6B68-4755-B164-BB148C163A35}"/>
                    </a:ext>
                  </a:extLst>
                </p:cNvPr>
                <p:cNvSpPr/>
                <p:nvPr/>
              </p:nvSpPr>
              <p:spPr bwMode="auto">
                <a:xfrm>
                  <a:off x="2135458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3</a:t>
                  </a:r>
                  <a:endParaRPr kumimoji="0" lang="ru-RU" sz="120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2" name="Прямоугольник 161">
                  <a:extLst>
                    <a:ext uri="{FF2B5EF4-FFF2-40B4-BE49-F238E27FC236}">
                      <a16:creationId xmlns:a16="http://schemas.microsoft.com/office/drawing/2014/main" id="{F0548525-217F-45C7-BDD0-7AD59930A8A4}"/>
                    </a:ext>
                  </a:extLst>
                </p:cNvPr>
                <p:cNvSpPr/>
                <p:nvPr/>
              </p:nvSpPr>
              <p:spPr bwMode="auto">
                <a:xfrm>
                  <a:off x="1499036" y="373002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3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3" name="Прямоугольник 162">
                  <a:extLst>
                    <a:ext uri="{FF2B5EF4-FFF2-40B4-BE49-F238E27FC236}">
                      <a16:creationId xmlns:a16="http://schemas.microsoft.com/office/drawing/2014/main" id="{B616D340-EFC4-41A7-AFEA-58775419D9B5}"/>
                    </a:ext>
                  </a:extLst>
                </p:cNvPr>
                <p:cNvSpPr/>
                <p:nvPr/>
              </p:nvSpPr>
              <p:spPr bwMode="auto">
                <a:xfrm>
                  <a:off x="2110859" y="3719750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4" name="Прямоугольник 163">
                  <a:extLst>
                    <a:ext uri="{FF2B5EF4-FFF2-40B4-BE49-F238E27FC236}">
                      <a16:creationId xmlns:a16="http://schemas.microsoft.com/office/drawing/2014/main" id="{2D5B76A5-4B7E-4C32-A69A-618848114021}"/>
                    </a:ext>
                  </a:extLst>
                </p:cNvPr>
                <p:cNvSpPr/>
                <p:nvPr/>
              </p:nvSpPr>
              <p:spPr bwMode="auto">
                <a:xfrm>
                  <a:off x="2844472" y="3750471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b="1" dirty="0">
                      <a:solidFill>
                        <a:srgbClr val="00B050"/>
                      </a:solidFill>
                      <a:cs typeface="Arial" pitchFamily="34" charset="0"/>
                    </a:rPr>
                    <a:t>1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5" name="Прямоугольник 164">
                  <a:extLst>
                    <a:ext uri="{FF2B5EF4-FFF2-40B4-BE49-F238E27FC236}">
                      <a16:creationId xmlns:a16="http://schemas.microsoft.com/office/drawing/2014/main" id="{1B092533-FECB-4AD3-9E06-DB9E5615CB8E}"/>
                    </a:ext>
                  </a:extLst>
                </p:cNvPr>
                <p:cNvSpPr/>
                <p:nvPr/>
              </p:nvSpPr>
              <p:spPr bwMode="auto">
                <a:xfrm>
                  <a:off x="2763362" y="2881274"/>
                  <a:ext cx="214314" cy="214314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3546C0D-1AE6-4422-A9D1-81FAC88075A3}"/>
                    </a:ext>
                  </a:extLst>
                </p:cNvPr>
                <p:cNvSpPr/>
                <p:nvPr/>
              </p:nvSpPr>
              <p:spPr bwMode="auto">
                <a:xfrm>
                  <a:off x="1492516" y="2903571"/>
                  <a:ext cx="214314" cy="214314"/>
                </a:xfrm>
                <a:prstGeom prst="rect">
                  <a:avLst/>
                </a:prstGeom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1200" b="1" i="0" u="none" strike="noStrike" cap="none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cs typeface="Arial" pitchFamily="34" charset="0"/>
                    </a:rPr>
                    <a:t>2</a:t>
                  </a:r>
                  <a:endParaRPr kumimoji="0" lang="ru-RU" sz="1050" b="1" i="0" u="none" strike="noStrike" cap="none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cs typeface="Arial" pitchFamily="34" charset="0"/>
                  </a:endParaRPr>
                </a:p>
              </p:txBody>
            </p:sp>
          </p:grpSp>
          <p:sp>
            <p:nvSpPr>
              <p:cNvPr id="157" name="Прямоугольник 156">
                <a:extLst>
                  <a:ext uri="{FF2B5EF4-FFF2-40B4-BE49-F238E27FC236}">
                    <a16:creationId xmlns:a16="http://schemas.microsoft.com/office/drawing/2014/main" id="{3006FC57-A2FF-4BDD-AD7E-1EFE27BF2B95}"/>
                  </a:ext>
                </a:extLst>
              </p:cNvPr>
              <p:cNvSpPr/>
              <p:nvPr/>
            </p:nvSpPr>
            <p:spPr bwMode="auto">
              <a:xfrm>
                <a:off x="1067082" y="3377467"/>
                <a:ext cx="214314" cy="21431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b="1" dirty="0">
                    <a:solidFill>
                      <a:srgbClr val="00B050"/>
                    </a:solidFill>
                    <a:cs typeface="Arial" pitchFamily="34" charset="0"/>
                  </a:rPr>
                  <a:t>1</a:t>
                </a:r>
                <a:endParaRPr kumimoji="0" lang="ru-RU" sz="1050" b="1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151" name="Прямоугольник 150">
              <a:extLst>
                <a:ext uri="{FF2B5EF4-FFF2-40B4-BE49-F238E27FC236}">
                  <a16:creationId xmlns:a16="http://schemas.microsoft.com/office/drawing/2014/main" id="{783C21C3-340B-4C62-90D4-BD846D5964FC}"/>
                </a:ext>
              </a:extLst>
            </p:cNvPr>
            <p:cNvSpPr/>
            <p:nvPr/>
          </p:nvSpPr>
          <p:spPr bwMode="auto">
            <a:xfrm>
              <a:off x="1772126" y="174044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:a16="http://schemas.microsoft.com/office/drawing/2014/main" id="{D97CA509-3C39-429B-A146-3A36C49B8142}"/>
                </a:ext>
              </a:extLst>
            </p:cNvPr>
            <p:cNvSpPr/>
            <p:nvPr/>
          </p:nvSpPr>
          <p:spPr bwMode="auto">
            <a:xfrm>
              <a:off x="2290304" y="1674168"/>
              <a:ext cx="163508" cy="19810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F43C913E-68EA-4E4C-A22F-D13CA1CEE37A}"/>
                </a:ext>
              </a:extLst>
            </p:cNvPr>
            <p:cNvSpPr/>
            <p:nvPr/>
          </p:nvSpPr>
          <p:spPr bwMode="auto">
            <a:xfrm>
              <a:off x="2598535" y="1833998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3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4" name="Прямоугольник 153">
              <a:extLst>
                <a:ext uri="{FF2B5EF4-FFF2-40B4-BE49-F238E27FC236}">
                  <a16:creationId xmlns:a16="http://schemas.microsoft.com/office/drawing/2014/main" id="{CF9D6DB8-2E12-41C5-8260-0E4FABC68BBD}"/>
                </a:ext>
              </a:extLst>
            </p:cNvPr>
            <p:cNvSpPr/>
            <p:nvPr/>
          </p:nvSpPr>
          <p:spPr bwMode="auto">
            <a:xfrm>
              <a:off x="2900395" y="1668206"/>
              <a:ext cx="115283" cy="15058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2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5" name="Прямоугольник 154">
              <a:extLst>
                <a:ext uri="{FF2B5EF4-FFF2-40B4-BE49-F238E27FC236}">
                  <a16:creationId xmlns:a16="http://schemas.microsoft.com/office/drawing/2014/main" id="{475DBBF8-D5A1-4390-807E-83583E1461DC}"/>
                </a:ext>
              </a:extLst>
            </p:cNvPr>
            <p:cNvSpPr/>
            <p:nvPr/>
          </p:nvSpPr>
          <p:spPr bwMode="auto">
            <a:xfrm>
              <a:off x="3229051" y="1818795"/>
              <a:ext cx="214314" cy="2143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00B050"/>
                  </a:solidFill>
                  <a:cs typeface="Arial" pitchFamily="34" charset="0"/>
                </a:rPr>
                <a:t>1</a:t>
              </a:r>
              <a:endParaRPr kumimoji="0" lang="ru-RU" sz="105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ACCE00-2737-45D1-B995-70068BDD57B0}"/>
                  </a:ext>
                </a:extLst>
              </p:cNvPr>
              <p:cNvSpPr txBox="1"/>
              <p:nvPr/>
            </p:nvSpPr>
            <p:spPr>
              <a:xfrm>
                <a:off x="3737430" y="4489344"/>
                <a:ext cx="251222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𝑒𝑑𝑔𝑒𝐶𝑢𝑡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(1)=−2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3−3=0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5ACCE00-2737-45D1-B995-70068BDD5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30" y="4489344"/>
                <a:ext cx="2512226" cy="1477328"/>
              </a:xfrm>
              <a:prstGeom prst="rect">
                <a:avLst/>
              </a:prstGeom>
              <a:blipFill>
                <a:blip r:embed="rId5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9C8F80CF-BC22-4314-8568-CB9B44838151}"/>
              </a:ext>
            </a:extLst>
          </p:cNvPr>
          <p:cNvCxnSpPr>
            <a:cxnSpLocks/>
          </p:cNvCxnSpPr>
          <p:nvPr/>
        </p:nvCxnSpPr>
        <p:spPr bwMode="auto">
          <a:xfrm>
            <a:off x="1497485" y="4457586"/>
            <a:ext cx="0" cy="143982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5348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10A3D12-BF9D-4FA7-D9F3-E329DEA7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Параллельные реализации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A40169E-9248-0912-773E-B8A371FD9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758273-D80C-28C7-A8DB-9A218E01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28</a:t>
            </a:fld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4234C-7AAE-0851-A364-9192C7B325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7AAF75-EA02-2F08-70D1-648BDB260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76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Особенности распараллеливания разделения графов:</a:t>
            </a:r>
          </a:p>
          <a:p>
            <a:pPr lvl="1"/>
            <a:r>
              <a:rPr lang="ru-RU" dirty="0"/>
              <a:t>Чтобы качество разделения параллельной версии алгоритма было близким к результатам работы последовательной версии, требуется большое число синхронизаций между потоками (процессами). </a:t>
            </a:r>
          </a:p>
          <a:p>
            <a:pPr lvl="1"/>
            <a:r>
              <a:rPr lang="ru-RU" dirty="0"/>
              <a:t>На практике используются модификации последовательных алгоритмов, дающие достаточное качество разделения за приемлемое время.</a:t>
            </a:r>
          </a:p>
          <a:p>
            <a:pPr lvl="1"/>
            <a:r>
              <a:rPr lang="ru-RU" dirty="0"/>
              <a:t>При увеличении числа процессов (потоков) качество разделения, как правило, снижается.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10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Содержание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ru-RU" dirty="0"/>
              <a:t>Предметные области</a:t>
            </a:r>
          </a:p>
          <a:p>
            <a:pPr>
              <a:spcBef>
                <a:spcPts val="300"/>
              </a:spcBef>
            </a:pPr>
            <a:r>
              <a:rPr lang="ru-RU" dirty="0"/>
              <a:t>Постановка задачи</a:t>
            </a:r>
          </a:p>
          <a:p>
            <a:pPr>
              <a:spcBef>
                <a:spcPts val="300"/>
              </a:spcBef>
            </a:pPr>
            <a:r>
              <a:rPr lang="ru-RU" dirty="0"/>
              <a:t>Методы разделения графа</a:t>
            </a:r>
          </a:p>
          <a:p>
            <a:pPr>
              <a:spcBef>
                <a:spcPts val="300"/>
              </a:spcBef>
            </a:pPr>
            <a:r>
              <a:rPr lang="ru-RU" dirty="0"/>
              <a:t>Многоуровневый метод разделения графа</a:t>
            </a:r>
          </a:p>
          <a:p>
            <a:pPr>
              <a:spcBef>
                <a:spcPts val="300"/>
              </a:spcBef>
            </a:pPr>
            <a:r>
              <a:rPr lang="ru-RU" dirty="0" err="1"/>
              <a:t>Бенчмарки</a:t>
            </a:r>
            <a:endParaRPr lang="ru-RU" dirty="0"/>
          </a:p>
          <a:p>
            <a:pPr>
              <a:spcBef>
                <a:spcPts val="300"/>
              </a:spcBef>
            </a:pPr>
            <a:r>
              <a:rPr lang="ru-RU" dirty="0"/>
              <a:t>Библиотеки разделения графов</a:t>
            </a:r>
          </a:p>
          <a:p>
            <a:pPr>
              <a:spcBef>
                <a:spcPts val="300"/>
              </a:spcBef>
            </a:pPr>
            <a:r>
              <a:rPr lang="ru-RU" dirty="0"/>
              <a:t>Результаты экспериментов</a:t>
            </a:r>
          </a:p>
          <a:p>
            <a:pPr>
              <a:spcBef>
                <a:spcPts val="300"/>
              </a:spcBef>
            </a:pPr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 для разделения графов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Большинство существующих параллельных библиотек для разделения графов предназначены для систем с распределенной памятью. В 2013 г. впервые была опубликована библиотека для систем с общей памятью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mt-metis</a:t>
            </a:r>
            <a:r>
              <a:rPr lang="ru-RU" dirty="0"/>
              <a:t>)</a:t>
            </a:r>
          </a:p>
          <a:p>
            <a:r>
              <a:rPr lang="ru-RU" dirty="0"/>
              <a:t>Популярные библиотеки, в которых реализован многоуровневый метод:</a:t>
            </a:r>
          </a:p>
          <a:p>
            <a:pPr lvl="1"/>
            <a:r>
              <a:rPr lang="en-US" dirty="0">
                <a:hlinkClick r:id="rId2"/>
              </a:rPr>
              <a:t>Metis</a:t>
            </a:r>
            <a:r>
              <a:rPr lang="ru-RU" dirty="0">
                <a:hlinkClick r:id="rId2"/>
              </a:rPr>
              <a:t>, </a:t>
            </a:r>
            <a:r>
              <a:rPr lang="en-US" dirty="0" err="1">
                <a:hlinkClick r:id="rId2"/>
              </a:rPr>
              <a:t>ParMETIS</a:t>
            </a:r>
            <a:r>
              <a:rPr lang="ru-RU" dirty="0">
                <a:hlinkClick r:id="rId2"/>
              </a:rPr>
              <a:t> </a:t>
            </a:r>
            <a:r>
              <a:rPr lang="ru-RU" dirty="0"/>
              <a:t>(с 1996 г.), </a:t>
            </a:r>
            <a:r>
              <a:rPr lang="en-US" dirty="0" err="1"/>
              <a:t>mt</a:t>
            </a:r>
            <a:r>
              <a:rPr lang="en-US" dirty="0"/>
              <a:t>-metis (2013)</a:t>
            </a:r>
            <a:endParaRPr lang="ru-RU" dirty="0"/>
          </a:p>
          <a:p>
            <a:pPr lvl="1"/>
            <a:r>
              <a:rPr lang="en-US" dirty="0">
                <a:hlinkClick r:id="rId3"/>
              </a:rPr>
              <a:t>Scotch</a:t>
            </a:r>
            <a:r>
              <a:rPr lang="ru-RU" dirty="0">
                <a:hlinkClick r:id="rId3"/>
              </a:rPr>
              <a:t>, </a:t>
            </a:r>
            <a:r>
              <a:rPr lang="en-US" dirty="0">
                <a:hlinkClick r:id="rId3"/>
              </a:rPr>
              <a:t>PT</a:t>
            </a:r>
            <a:r>
              <a:rPr lang="ru-RU" dirty="0">
                <a:hlinkClick r:id="rId3"/>
              </a:rPr>
              <a:t>-</a:t>
            </a:r>
            <a:r>
              <a:rPr lang="en-US" dirty="0">
                <a:hlinkClick r:id="rId3"/>
              </a:rPr>
              <a:t>Scotch</a:t>
            </a:r>
            <a:r>
              <a:rPr lang="ru-RU" dirty="0"/>
              <a:t> </a:t>
            </a:r>
            <a:r>
              <a:rPr lang="en-US" dirty="0"/>
              <a:t>(c 1996 </a:t>
            </a:r>
            <a:r>
              <a:rPr lang="ru-RU" dirty="0"/>
              <a:t>г.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en-US" dirty="0" err="1">
                <a:hlinkClick r:id="rId4"/>
              </a:rPr>
              <a:t>KaHIP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с </a:t>
            </a:r>
            <a:r>
              <a:rPr lang="en-US" dirty="0"/>
              <a:t>2011</a:t>
            </a:r>
            <a:r>
              <a:rPr lang="ru-RU" dirty="0"/>
              <a:t> г.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Другие библиотеки:</a:t>
            </a:r>
          </a:p>
          <a:p>
            <a:pPr lvl="1"/>
            <a:r>
              <a:rPr lang="en-US" dirty="0">
                <a:hlinkClick r:id="rId5"/>
              </a:rPr>
              <a:t>Jostle</a:t>
            </a:r>
            <a:r>
              <a:rPr lang="ru-RU" dirty="0"/>
              <a:t>, </a:t>
            </a:r>
            <a:r>
              <a:rPr lang="en-US" dirty="0"/>
              <a:t>Party</a:t>
            </a:r>
            <a:r>
              <a:rPr lang="ru-RU" dirty="0"/>
              <a:t>, </a:t>
            </a:r>
            <a:r>
              <a:rPr lang="en-US" dirty="0" err="1"/>
              <a:t>DibaP</a:t>
            </a:r>
            <a:r>
              <a:rPr lang="en-US" dirty="0"/>
              <a:t>, </a:t>
            </a:r>
            <a:r>
              <a:rPr lang="en-US" dirty="0" err="1"/>
              <a:t>PDibaP</a:t>
            </a:r>
            <a:r>
              <a:rPr lang="ru-RU" dirty="0"/>
              <a:t>, </a:t>
            </a:r>
            <a:r>
              <a:rPr lang="en-US" dirty="0"/>
              <a:t>Parkway</a:t>
            </a:r>
            <a:r>
              <a:rPr lang="ru-RU" dirty="0"/>
              <a:t>, </a:t>
            </a:r>
            <a:r>
              <a:rPr lang="en-US" dirty="0">
                <a:hlinkClick r:id="rId6"/>
              </a:rPr>
              <a:t>Zoltan</a:t>
            </a:r>
            <a:endParaRPr lang="ru-RU" dirty="0"/>
          </a:p>
          <a:p>
            <a:r>
              <a:rPr lang="ru-RU" dirty="0"/>
              <a:t>Таблица рекордов: </a:t>
            </a:r>
            <a:r>
              <a:rPr lang="en-US" dirty="0">
                <a:hlinkClick r:id="rId7"/>
              </a:rPr>
              <a:t>https://chriswalshaw.co.uk/partition/</a:t>
            </a:r>
            <a:r>
              <a:rPr lang="ru-RU" dirty="0"/>
              <a:t>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0390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248CA-6949-3E7D-DF7C-C81A545A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436ADF-50AD-9507-45AF-1830AA0A5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2000" dirty="0"/>
                  <a:t>Результаты из: </a:t>
                </a:r>
                <a:br>
                  <a:rPr lang="ru-RU" sz="2000" dirty="0"/>
                </a:br>
                <a:r>
                  <a:rPr lang="en-US" sz="2000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Akhremtsev</a:t>
                </a:r>
                <a:r>
                  <a:rPr lang="en-US" sz="20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Y., Sanders P., Schulz C. High-quality shared-memory graph partitioning //IEEE Transactions on Parallel and Distributed Systems. – 2020. – Т. 31. – №. 11. – С. 2710-2722.</a:t>
                </a:r>
                <a:endParaRPr lang="ru-RU" sz="20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ru-RU" sz="20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ru-RU" sz="2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Тестовая система:</a:t>
                </a:r>
                <a:r>
                  <a:rPr lang="en-US" sz="2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dirty="0"/>
                  <a:t>Machine A has </a:t>
                </a:r>
                <a:r>
                  <a:rPr lang="en-US" sz="2000" b="1" dirty="0"/>
                  <a:t>80 cores </a:t>
                </a:r>
                <a:r>
                  <a:rPr lang="en-US" sz="2000" dirty="0"/>
                  <a:t>(4 Intel Xeon Gold 6138) and 768 GB RAM. Machine B has </a:t>
                </a:r>
                <a:r>
                  <a:rPr lang="en-US" sz="2000" b="1" dirty="0"/>
                  <a:t>32 cores </a:t>
                </a:r>
                <a:r>
                  <a:rPr lang="en-US" sz="2000" dirty="0"/>
                  <a:t>(2 Intel Xeon E5-2683v2) and 512 GB RAM.</a:t>
                </a:r>
                <a:r>
                  <a:rPr lang="ru-RU" sz="2000" dirty="0"/>
                  <a:t> Одно ядро оставляли незадействованным.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ru-RU" sz="2000" dirty="0"/>
                  <a:t>Тестовые задачи: допустимый дисбаланс = </a:t>
                </a:r>
                <a:r>
                  <a:rPr lang="en-US" sz="2000" dirty="0"/>
                  <a:t>0,03</a:t>
                </a:r>
                <a:r>
                  <a:rPr lang="ru-RU" sz="2000" dirty="0"/>
                  <a:t>; разделение на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16, 64; 256, 1024 частей.</a:t>
                </a:r>
              </a:p>
              <a:p>
                <a:r>
                  <a:rPr lang="en-US" sz="2000" dirty="0"/>
                  <a:t>38</a:t>
                </a:r>
                <a:r>
                  <a:rPr lang="ru-RU" sz="2000" dirty="0"/>
                  <a:t> тестовых графа, включая графы из коллекций, </a:t>
                </a:r>
                <a:r>
                  <a:rPr lang="en-US" sz="2000" dirty="0"/>
                  <a:t>RHG, RGG</a:t>
                </a:r>
                <a:r>
                  <a:rPr lang="ru-RU" sz="2000" dirty="0"/>
                  <a:t>.</a:t>
                </a:r>
              </a:p>
              <a:p>
                <a:r>
                  <a:rPr lang="en-US" sz="2000" dirty="0"/>
                  <a:t>Instance = </a:t>
                </a:r>
                <a:r>
                  <a:rPr lang="ru-RU" sz="2000" dirty="0"/>
                  <a:t>тестовый случай (разделение одного из графов на одно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частей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436ADF-50AD-9507-45AF-1830AA0A5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 t="-5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8D32EEFA-0778-5787-E5A3-C511797EBB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40245A-DEB0-FE7B-A8CF-3400526FE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0A54EB-4B2C-98BB-0541-1298874A8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58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248CA-6949-3E7D-DF7C-C81A545A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памятью. Качество разделения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32EEFA-0778-5787-E5A3-C511797EBB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40245A-DEB0-FE7B-A8CF-3400526FE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0A54EB-4B2C-98BB-0541-1298874A8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388524-5C43-8E01-BCA9-8B6D7D8F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980489"/>
            <a:ext cx="6005755" cy="504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41D24-14A4-6197-0E22-FD86802FA91E}"/>
              </a:ext>
            </a:extLst>
          </p:cNvPr>
          <p:cNvSpPr txBox="1"/>
          <p:nvPr/>
        </p:nvSpPr>
        <p:spPr>
          <a:xfrm>
            <a:off x="6622615" y="6014282"/>
            <a:ext cx="322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* …79 – запущены на 79 ядрах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807967-8728-967F-AD2D-699EE83CDA65}"/>
                  </a:ext>
                </a:extLst>
              </p:cNvPr>
              <p:cNvSpPr txBox="1"/>
              <p:nvPr/>
            </p:nvSpPr>
            <p:spPr>
              <a:xfrm>
                <a:off x="158339" y="1155130"/>
                <a:ext cx="4218597" cy="527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latin typeface="+mn-lt"/>
                  </a:rPr>
                  <a:t>Методика сравнения качества</a:t>
                </a:r>
                <a:r>
                  <a:rPr lang="ru-RU" sz="2000" dirty="0">
                    <a:latin typeface="+mn-lt"/>
                  </a:rPr>
                  <a:t>:</a:t>
                </a:r>
                <a:br>
                  <a:rPr lang="ru-RU" sz="2000" dirty="0">
                    <a:latin typeface="+mn-lt"/>
                  </a:rPr>
                </a:br>
                <a:r>
                  <a:rPr lang="ru-RU" sz="2000" dirty="0">
                    <a:latin typeface="+mn-lt"/>
                  </a:rPr>
                  <a:t>Для каждого тестового случая и каждой библиотеки найдена характеристика</a:t>
                </a:r>
                <a:br>
                  <a:rPr lang="ru-RU" sz="2000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1 –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/ с</m:t>
                    </m:r>
                    <m:r>
                      <a:rPr lang="en-US" sz="2000" b="0" i="1" dirty="0" err="1" smtClean="0">
                        <a:latin typeface="Cambria Math" panose="02040503050406030204" pitchFamily="18" charset="0"/>
                      </a:rPr>
                      <m:t>𝑢𝑡</m:t>
                    </m:r>
                  </m:oMath>
                </a14:m>
                <a:r>
                  <a:rPr lang="ru-RU" sz="2000" dirty="0">
                    <a:latin typeface="+mn-lt"/>
                  </a:rPr>
                  <a:t>, где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𝑏𝑒𝑠𝑡</m:t>
                    </m:r>
                  </m:oMath>
                </a14:m>
                <a:r>
                  <a:rPr lang="ru-RU" sz="2000" dirty="0">
                    <a:latin typeface="+mn-lt"/>
                  </a:rPr>
                  <a:t> - лучшая найденная оценка разделения среди всех библиотек, </a:t>
                </a:r>
                <a:r>
                  <a:rPr lang="en-US" sz="2000" dirty="0">
                    <a:latin typeface="+mn-lt"/>
                  </a:rPr>
                  <a:t/>
                </a:r>
                <a:br>
                  <a:rPr lang="en-US" sz="2000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с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𝑢𝑡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+mn-lt"/>
                  </a:rPr>
                  <a:t>- оценка разделения для данной библиотеки.</a:t>
                </a:r>
                <a:br>
                  <a:rPr lang="ru-RU" sz="2000" dirty="0">
                    <a:latin typeface="+mn-lt"/>
                  </a:rPr>
                </a:br>
                <a:r>
                  <a:rPr lang="ru-RU" sz="2000" b="1" dirty="0">
                    <a:latin typeface="+mn-lt"/>
                  </a:rPr>
                  <a:t>Оценка разделения </a:t>
                </a:r>
                <a:r>
                  <a:rPr lang="ru-RU" sz="2000" dirty="0">
                    <a:latin typeface="+mn-lt"/>
                  </a:rPr>
                  <a:t>= </a:t>
                </a:r>
                <a:r>
                  <a:rPr lang="en-US" sz="2000" dirty="0" smtClean="0">
                    <a:latin typeface="+mn-lt"/>
                  </a:rPr>
                  <a:t/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(X = </a:t>
                </a:r>
                <a:r>
                  <a:rPr lang="ru-RU" sz="2000" dirty="0" smtClean="0">
                    <a:latin typeface="+mn-lt"/>
                  </a:rPr>
                  <a:t>средний </a:t>
                </a:r>
                <a:r>
                  <a:rPr lang="en-US" sz="2000" dirty="0">
                    <a:latin typeface="+mn-lt"/>
                  </a:rPr>
                  <a:t>edge-cut </a:t>
                </a:r>
                <a:r>
                  <a:rPr lang="ru-RU" sz="2000" dirty="0">
                    <a:latin typeface="+mn-lt"/>
                  </a:rPr>
                  <a:t>от нескольких повторений) </a:t>
                </a:r>
                <a:r>
                  <a:rPr lang="en-US" sz="2000" dirty="0" smtClean="0">
                    <a:latin typeface="+mn-lt"/>
                  </a:rPr>
                  <a:t/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x</a:t>
                </a:r>
                <a:r>
                  <a:rPr lang="ru-RU" sz="2000" dirty="0" smtClean="0">
                    <a:latin typeface="+mn-lt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ru-RU" sz="2000" dirty="0">
                    <a:latin typeface="+mn-lt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>
                    <a:latin typeface="+mn-lt"/>
                  </a:rPr>
                  <a:t> – </a:t>
                </a:r>
                <a:r>
                  <a:rPr lang="ru-RU" sz="2000" dirty="0">
                    <a:latin typeface="+mn-lt"/>
                  </a:rPr>
                  <a:t>средний дисбаланс.</a:t>
                </a:r>
                <a:br>
                  <a:rPr lang="ru-RU" sz="2000" dirty="0">
                    <a:latin typeface="+mn-lt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000" dirty="0">
                    <a:latin typeface="+mn-lt"/>
                  </a:rPr>
                  <a:t> penalty factor </a:t>
                </a:r>
                <a:r>
                  <a:rPr lang="ru-RU" sz="2000" dirty="0">
                    <a:latin typeface="+mn-lt"/>
                  </a:rPr>
                  <a:t/>
                </a:r>
                <a:br>
                  <a:rPr lang="ru-RU" sz="2000" dirty="0">
                    <a:latin typeface="+mn-lt"/>
                  </a:rPr>
                </a:br>
                <a:r>
                  <a:rPr lang="ru-RU" sz="2000" dirty="0">
                    <a:latin typeface="+mn-lt"/>
                  </a:rPr>
                  <a:t>Чем ближе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</a:rPr>
                      <m:t>1 –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/ с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𝑢𝑡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+mn-lt"/>
                  </a:rPr>
                  <a:t> к 0, тем лучше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807967-8728-967F-AD2D-699EE83CD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9" y="1155130"/>
                <a:ext cx="4218597" cy="5273623"/>
              </a:xfrm>
              <a:prstGeom prst="rect">
                <a:avLst/>
              </a:prstGeom>
              <a:blipFill>
                <a:blip r:embed="rId3"/>
                <a:stretch>
                  <a:fillRect l="-1590" t="-462" b="-1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566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767EA-C66A-D533-5CE4-32F5EB1B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памятью. Качество разделения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FD8CC-2027-476E-81C1-592D4EC3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2" y="1071546"/>
            <a:ext cx="6443100" cy="5214974"/>
          </a:xfrm>
        </p:spPr>
        <p:txBody>
          <a:bodyPr/>
          <a:lstStyle/>
          <a:p>
            <a:r>
              <a:rPr lang="ru-RU" sz="2000" dirty="0"/>
              <a:t>Чаще всего </a:t>
            </a:r>
            <a:r>
              <a:rPr lang="en-US" sz="2000" dirty="0"/>
              <a:t>Mt-</a:t>
            </a:r>
            <a:r>
              <a:rPr lang="en-US" sz="2000" dirty="0" err="1"/>
              <a:t>KaHIP</a:t>
            </a:r>
            <a:r>
              <a:rPr lang="en-US" sz="2000" dirty="0"/>
              <a:t> </a:t>
            </a:r>
            <a:r>
              <a:rPr lang="ru-RU" sz="2000" dirty="0"/>
              <a:t>получает лучшие разделения.</a:t>
            </a:r>
          </a:p>
          <a:p>
            <a:r>
              <a:rPr lang="ru-RU" sz="2000" dirty="0"/>
              <a:t>В некоторых случаях </a:t>
            </a:r>
            <a:r>
              <a:rPr lang="en-US" sz="2000" dirty="0"/>
              <a:t>mt-</a:t>
            </a:r>
            <a:r>
              <a:rPr lang="en-US" sz="2000" dirty="0" err="1"/>
              <a:t>metis</a:t>
            </a:r>
            <a:r>
              <a:rPr lang="en-US" sz="2000" dirty="0"/>
              <a:t> </a:t>
            </a:r>
            <a:r>
              <a:rPr lang="ru-RU" sz="2000" dirty="0"/>
              <a:t>получает несбалансированные разделения, не зависимо </a:t>
            </a:r>
            <a:br>
              <a:rPr lang="ru-RU" sz="2000" dirty="0"/>
            </a:br>
            <a:r>
              <a:rPr lang="ru-RU" sz="2000" dirty="0"/>
              <a:t>от числа задействованных ядер.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B953AA-956F-8D15-B647-9016EFCE63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1BAA44-4555-92CC-4508-691ADEE25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E921B6-842F-7934-7DEB-895FCF0FC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B879D-C32D-D146-B8AC-AD70618B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040"/>
            <a:ext cx="9906000" cy="239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CA6122-C4C4-305E-FB6F-5CB95A78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32" y="571480"/>
            <a:ext cx="2936506" cy="31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9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6FB48-B94D-1FAA-1A63-8DB16419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памятью. Время разделения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6D851B-7C06-3B6B-7595-4759FE72E5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D72346-F304-9B17-20DD-2D5A3C496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DB3B38-8B6E-897A-380E-849B400A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34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97FAC9-EB40-228C-3257-FCBB92F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013" b="7520"/>
          <a:stretch/>
        </p:blipFill>
        <p:spPr>
          <a:xfrm>
            <a:off x="5163431" y="1053146"/>
            <a:ext cx="4608512" cy="55244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5C58BE-ABB9-CD3A-04AE-D08BA8D2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81" y="5855679"/>
            <a:ext cx="5332885" cy="4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59C22-BB56-6519-EBBF-9C5911D0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памятью. Время разделения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36804-310D-FF96-7A74-29A05AC27D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B71630-773F-0891-8613-FEF375BA1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0FCDD0-4EC0-CB3A-AAD5-2D844511D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35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DFB2F3-D905-77B2-C3A7-7D5E0EEF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8" r="1268"/>
          <a:stretch/>
        </p:blipFill>
        <p:spPr>
          <a:xfrm>
            <a:off x="1" y="1096475"/>
            <a:ext cx="5313040" cy="49904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97BF85-CE05-1978-CE9F-8FB8D26B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6"/>
          <a:stretch/>
        </p:blipFill>
        <p:spPr>
          <a:xfrm>
            <a:off x="5234692" y="4740059"/>
            <a:ext cx="4664968" cy="15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7E4E2-AD35-B3E1-0BC3-D00E2A6B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библиотек для систем с общей памятью. Время разделения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646BB-8763-234F-8C1A-6940E990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1121C-F5C6-7893-6C14-15927E620D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DD5E6D-5230-4158-7A04-DDD96DD0F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D1818-1C2C-E42A-E223-0F8277043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C29CAB-54E2-504F-20F0-C698011C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2" b="13848"/>
          <a:stretch/>
        </p:blipFill>
        <p:spPr>
          <a:xfrm>
            <a:off x="3224808" y="980728"/>
            <a:ext cx="625921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FEFA310-CBA5-D4E5-C3EA-98B1F6CB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АЛГОРИТМ для РАЗДЕЛЕННОЙ ПАМЯТИ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213E616-3D03-4F87-36BE-CDBD1F750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F708B7-31D1-C6D6-20CE-29412646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37</a:t>
            </a:fld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219A8-29EF-86C9-2798-E933A3596C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C0C3D4-7C91-2BE1-566A-A5E8B65BF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28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96C88-0D95-46EE-85B6-20117DEA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79AC7-C406-425F-9CB6-6D41120C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Способы разделения исходного графа:</a:t>
            </a:r>
          </a:p>
          <a:p>
            <a:pPr lvl="1"/>
            <a:r>
              <a:rPr lang="en-US" dirty="0"/>
              <a:t>1D</a:t>
            </a:r>
            <a:r>
              <a:rPr lang="ru-RU" dirty="0"/>
              <a:t>, «полосами» - </a:t>
            </a:r>
            <a:r>
              <a:rPr lang="en-US" dirty="0"/>
              <a:t>PT-Scotch</a:t>
            </a:r>
            <a:endParaRPr lang="ru-RU" dirty="0"/>
          </a:p>
          <a:p>
            <a:pPr lvl="1"/>
            <a:r>
              <a:rPr lang="en-US" dirty="0"/>
              <a:t>2D</a:t>
            </a:r>
            <a:r>
              <a:rPr lang="ru-RU" dirty="0"/>
              <a:t>, блоками – </a:t>
            </a:r>
            <a:r>
              <a:rPr lang="en-US" dirty="0"/>
              <a:t>ParMETIS</a:t>
            </a:r>
          </a:p>
          <a:p>
            <a:pPr lvl="1"/>
            <a:endParaRPr lang="en-US" dirty="0"/>
          </a:p>
          <a:p>
            <a:r>
              <a:rPr lang="ru-RU" dirty="0"/>
              <a:t>Перед началом работы алгоритма граф как-то распределен по процессам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u-RU" dirty="0">
                <a:sym typeface="Wingdings" panose="05000000000000000000" pitchFamily="2" charset="2"/>
              </a:rPr>
              <a:t>нужна предобработка, перераспределение вершин</a:t>
            </a:r>
          </a:p>
          <a:p>
            <a:pPr lvl="1"/>
            <a:r>
              <a:rPr lang="ru-RU" dirty="0">
                <a:sym typeface="Wingdings" panose="05000000000000000000" pitchFamily="2" charset="2"/>
              </a:rPr>
              <a:t>Раскраска графа (</a:t>
            </a:r>
            <a:r>
              <a:rPr lang="en-US" dirty="0"/>
              <a:t>ParMETIS</a:t>
            </a:r>
            <a:r>
              <a:rPr lang="ru-RU" dirty="0">
                <a:sym typeface="Wingdings" panose="05000000000000000000" pitchFamily="2" charset="2"/>
              </a:rPr>
              <a:t>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D3824B-8787-4460-BBB0-00A9CDBAF8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431830-82B0-4A97-A2AC-9BCFF1ECC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DE98F-7EBA-401D-99FB-0D4B11FB6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30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алгоритм</a:t>
            </a:r>
            <a:r>
              <a:rPr lang="en-US" dirty="0"/>
              <a:t> (PT-Scotch)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C</a:t>
            </a:r>
            <a:r>
              <a:rPr lang="ru-RU" dirty="0" err="1"/>
              <a:t>ложение</a:t>
            </a:r>
            <a:r>
              <a:rPr lang="ru-RU" dirty="0"/>
              <a:t> и дублирование»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196" name="Рисунок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6" y="1844824"/>
            <a:ext cx="8625408" cy="4244641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86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Пусть дан ненаправленный 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с неотрицательными весами ребер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ru-RU" dirty="0"/>
                  <a:t>, весами вершин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ru-RU" dirty="0"/>
                  <a:t>, и число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Задача разделения графа: найти разделение множества вершин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Π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на такие непересекающиеся подмножества, что </a:t>
                </a:r>
              </a:p>
              <a:p>
                <a:pPr marL="80962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­­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nary>
                                <m:naryPr>
                                  <m:chr m:val="⋃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Разделение должно быть </a:t>
                </a:r>
                <a:r>
                  <a:rPr lang="ru-RU" i="1" dirty="0"/>
                  <a:t>сбалансированным</a:t>
                </a:r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1,2,…,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число вершин 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или суммарный вес вершин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 b="-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9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</a:t>
            </a:r>
            <a:r>
              <a:rPr lang="ru-RU" dirty="0" smtClean="0"/>
              <a:t>алгоритм. Общая схема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4938" y="2000240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огрубление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759" y="313110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разделение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500570"/>
            <a:ext cx="145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n-lt"/>
              </a:rPr>
              <a:t>улучшение </a:t>
            </a:r>
          </a:p>
          <a:p>
            <a:r>
              <a:rPr lang="ru-RU" i="1" dirty="0">
                <a:latin typeface="+mn-lt"/>
              </a:rPr>
              <a:t>разделения</a:t>
            </a:r>
          </a:p>
        </p:txBody>
      </p:sp>
      <p:grpSp>
        <p:nvGrpSpPr>
          <p:cNvPr id="10" name="Группа 31"/>
          <p:cNvGrpSpPr/>
          <p:nvPr/>
        </p:nvGrpSpPr>
        <p:grpSpPr>
          <a:xfrm>
            <a:off x="1964574" y="1071548"/>
            <a:ext cx="4500594" cy="5165764"/>
            <a:chOff x="2666984" y="1071548"/>
            <a:chExt cx="4500594" cy="5165764"/>
          </a:xfrm>
        </p:grpSpPr>
        <p:grpSp>
          <p:nvGrpSpPr>
            <p:cNvPr id="11" name="Группа 154"/>
            <p:cNvGrpSpPr/>
            <p:nvPr/>
          </p:nvGrpSpPr>
          <p:grpSpPr>
            <a:xfrm>
              <a:off x="2666984" y="1071548"/>
              <a:ext cx="4500594" cy="5165764"/>
              <a:chOff x="666720" y="1214423"/>
              <a:chExt cx="4500594" cy="5165764"/>
            </a:xfrm>
          </p:grpSpPr>
          <p:grpSp>
            <p:nvGrpSpPr>
              <p:cNvPr id="14" name="Группа 77"/>
              <p:cNvGrpSpPr/>
              <p:nvPr/>
            </p:nvGrpSpPr>
            <p:grpSpPr>
              <a:xfrm>
                <a:off x="666720" y="1214423"/>
                <a:ext cx="4500594" cy="5165764"/>
                <a:chOff x="666720" y="1214423"/>
                <a:chExt cx="4500594" cy="5165764"/>
              </a:xfrm>
            </p:grpSpPr>
            <p:grpSp>
              <p:nvGrpSpPr>
                <p:cNvPr id="16" name="Группа 42"/>
                <p:cNvGrpSpPr/>
                <p:nvPr/>
              </p:nvGrpSpPr>
              <p:grpSpPr>
                <a:xfrm>
                  <a:off x="666720" y="1214423"/>
                  <a:ext cx="4500594" cy="5165764"/>
                  <a:chOff x="1904944" y="1142985"/>
                  <a:chExt cx="4500594" cy="5165764"/>
                </a:xfrm>
              </p:grpSpPr>
              <p:grpSp>
                <p:nvGrpSpPr>
                  <p:cNvPr id="20" name="Группа 119"/>
                  <p:cNvGrpSpPr/>
                  <p:nvPr/>
                </p:nvGrpSpPr>
                <p:grpSpPr>
                  <a:xfrm>
                    <a:off x="1904944" y="1142985"/>
                    <a:ext cx="4500594" cy="4517693"/>
                    <a:chOff x="237522" y="2397513"/>
                    <a:chExt cx="4500594" cy="2249438"/>
                  </a:xfrm>
                </p:grpSpPr>
                <p:sp>
                  <p:nvSpPr>
                    <p:cNvPr id="22" name="Прямоугольник 21"/>
                    <p:cNvSpPr/>
                    <p:nvPr/>
                  </p:nvSpPr>
                  <p:spPr bwMode="auto">
                    <a:xfrm>
                      <a:off x="701869" y="2717645"/>
                      <a:ext cx="3571900" cy="551691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b="1" dirty="0">
                          <a:latin typeface="+mn-lt"/>
                          <a:cs typeface="Arial" pitchFamily="34" charset="0"/>
                        </a:rPr>
                        <a:t>Пока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граф недостаточно мал, сжимать его структуру.</a:t>
                      </a:r>
                    </a:p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Получим последовательность графов 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G</a:t>
                      </a:r>
                      <a:r>
                        <a:rPr lang="ru-RU" i="1" baseline="-25000" dirty="0">
                          <a:latin typeface="+mn-lt"/>
                          <a:cs typeface="Arial" pitchFamily="34" charset="0"/>
                        </a:rPr>
                        <a:t>1</a:t>
                      </a:r>
                      <a:r>
                        <a:rPr lang="ru-RU" i="1" dirty="0">
                          <a:latin typeface="+mn-lt"/>
                          <a:cs typeface="Arial" pitchFamily="34" charset="0"/>
                        </a:rPr>
                        <a:t>, …,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 G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endParaRPr lang="ru-RU" i="1" baseline="-25000" dirty="0">
                        <a:latin typeface="+mn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3" name="Овал 22"/>
                    <p:cNvSpPr/>
                    <p:nvPr/>
                  </p:nvSpPr>
                  <p:spPr bwMode="auto">
                    <a:xfrm>
                      <a:off x="862794" y="2397513"/>
                      <a:ext cx="3232380" cy="193945"/>
                    </a:xfrm>
                    <a:prstGeom prst="ellipse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текущий подграф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,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G</a:t>
                      </a:r>
                      <a:r>
                        <a:rPr lang="en-US" i="1" baseline="-25000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0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  <a:endParaRPr lang="ru-RU" i="1" baseline="-25000" dirty="0">
                        <a:latin typeface="+mn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4" name="Прямоугольник 23"/>
                    <p:cNvSpPr/>
                    <p:nvPr/>
                  </p:nvSpPr>
                  <p:spPr bwMode="auto">
                    <a:xfrm>
                      <a:off x="731603" y="3393480"/>
                      <a:ext cx="3512432" cy="275845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Получить начальное разделение</a:t>
                      </a:r>
                      <a:r>
                        <a:rPr lang="en-US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графа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rPr>
                        <a:t>G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ru-RU" i="1" dirty="0"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i="1" dirty="0">
                          <a:latin typeface="+mn-lt"/>
                          <a:cs typeface="Arial" pitchFamily="34" charset="0"/>
                        </a:rPr>
                        <a:t>P</a:t>
                      </a:r>
                      <a:r>
                        <a:rPr lang="en-US" i="1" baseline="-25000" dirty="0"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ru-RU" dirty="0"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p:txBody>
                </p:sp>
                <p:grpSp>
                  <p:nvGrpSpPr>
                    <p:cNvPr id="25" name="Группа 97"/>
                    <p:cNvGrpSpPr/>
                    <p:nvPr/>
                  </p:nvGrpSpPr>
                  <p:grpSpPr>
                    <a:xfrm>
                      <a:off x="237522" y="3792414"/>
                      <a:ext cx="4500594" cy="854537"/>
                      <a:chOff x="2397762" y="3792414"/>
                      <a:chExt cx="4500594" cy="854537"/>
                    </a:xfrm>
                  </p:grpSpPr>
                  <p:sp>
                    <p:nvSpPr>
                      <p:cNvPr id="27" name="Прямоугольник 26"/>
                      <p:cNvSpPr/>
                      <p:nvPr/>
                    </p:nvSpPr>
                    <p:spPr bwMode="auto">
                      <a:xfrm>
                        <a:off x="2397762" y="3792414"/>
                        <a:ext cx="4500594" cy="854537"/>
                      </a:xfrm>
                      <a:prstGeom prst="rect">
                        <a:avLst/>
                      </a:pr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2"/>
                      </a:lnRef>
                      <a:fillRef idx="2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0" tIns="0" rIns="0" bIns="0" numCol="1" rtlCol="0" anchor="t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Проецировать</a:t>
                        </a:r>
                        <a:r>
                          <a:rPr lang="en-US" dirty="0">
                            <a:latin typeface="+mn-lt"/>
                            <a:cs typeface="Arial" pitchFamily="34" charset="0"/>
                          </a:rPr>
                          <a:t> </a:t>
                        </a:r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разделение </a:t>
                        </a:r>
                        <a:r>
                          <a:rPr lang="en-US" i="1" dirty="0">
                            <a:latin typeface="+mn-lt"/>
                            <a:cs typeface="Arial" pitchFamily="34" charset="0"/>
                          </a:rPr>
                          <a:t>P</a:t>
                        </a:r>
                        <a:r>
                          <a:rPr lang="en-US" i="1" baseline="-25000" dirty="0">
                            <a:latin typeface="+mn-lt"/>
                            <a:cs typeface="Arial" pitchFamily="34" charset="0"/>
                          </a:rPr>
                          <a:t>m</a:t>
                        </a:r>
                        <a:r>
                          <a:rPr lang="ru-RU" dirty="0">
                            <a:latin typeface="+mn-lt"/>
                            <a:cs typeface="Arial" pitchFamily="34" charset="0"/>
                          </a:rPr>
                          <a:t> на </a:t>
                        </a:r>
                        <a:r>
                          <a:rPr lang="en-US" i="1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P</a:t>
                        </a:r>
                        <a:r>
                          <a:rPr lang="en-US" i="1" baseline="-25000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0</a:t>
                        </a:r>
                        <a:r>
                          <a:rPr lang="ru-RU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 (</a:t>
                        </a:r>
                        <a:r>
                          <a:rPr lang="en-US" i="1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G</a:t>
                        </a:r>
                        <a:r>
                          <a:rPr lang="en-US" i="1" baseline="-25000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0</a:t>
                        </a:r>
                        <a:r>
                          <a:rPr lang="ru-RU" dirty="0">
                            <a:solidFill>
                              <a:srgbClr val="000000"/>
                            </a:solidFill>
                            <a:latin typeface="Arial"/>
                            <a:cs typeface="Arial" pitchFamily="34" charset="0"/>
                          </a:rPr>
                          <a:t>): </a:t>
                        </a:r>
                        <a:endParaRPr lang="en-US" dirty="0">
                          <a:solidFill>
                            <a:srgbClr val="000000"/>
                          </a:solidFill>
                          <a:latin typeface="Arial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28" name="Группа 86"/>
                      <p:cNvGrpSpPr/>
                      <p:nvPr/>
                    </p:nvGrpSpPr>
                    <p:grpSpPr>
                      <a:xfrm>
                        <a:off x="3076423" y="4224182"/>
                        <a:ext cx="3214710" cy="386914"/>
                        <a:chOff x="3436463" y="4224182"/>
                        <a:chExt cx="3214710" cy="386914"/>
                      </a:xfrm>
                    </p:grpSpPr>
                    <p:sp>
                      <p:nvSpPr>
                        <p:cNvPr id="29" name="Прямоугольник 28"/>
                        <p:cNvSpPr/>
                        <p:nvPr/>
                      </p:nvSpPr>
                      <p:spPr bwMode="auto">
                        <a:xfrm>
                          <a:off x="3436463" y="4224182"/>
                          <a:ext cx="3214710" cy="137923"/>
                        </a:xfrm>
                        <a:prstGeom prst="rect">
                          <a:avLst/>
                        </a:prstGeom>
                        <a:ln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vert="horz" wrap="square" lIns="0" tIns="0" rIns="0" bIns="0" numCol="1" rtlCol="0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Проецировать</a:t>
                          </a:r>
                          <a:r>
                            <a:rPr lang="en-US" dirty="0">
                              <a:latin typeface="+mn-lt"/>
                              <a:cs typeface="Arial" pitchFamily="34" charset="0"/>
                            </a:rPr>
                            <a:t> </a:t>
                          </a:r>
                          <a:r>
                            <a:rPr lang="en-US" i="1" dirty="0">
                              <a:latin typeface="+mn-lt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latin typeface="+mn-lt"/>
                              <a:cs typeface="Arial" pitchFamily="34" charset="0"/>
                            </a:rPr>
                            <a:t>i</a:t>
                          </a:r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 на </a:t>
                          </a:r>
                          <a:r>
                            <a:rPr lang="en-US" i="1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i - 1</a:t>
                          </a:r>
                          <a:r>
                            <a:rPr lang="ru-RU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 (</a:t>
                          </a:r>
                          <a:r>
                            <a:rPr lang="en-US" i="1" dirty="0" err="1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G</a:t>
                          </a:r>
                          <a:r>
                            <a:rPr lang="en-US" i="1" baseline="-25000" dirty="0" err="1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i</a:t>
                          </a:r>
                          <a:r>
                            <a:rPr lang="en-US" i="1" baseline="-25000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 - 1</a:t>
                          </a:r>
                          <a:r>
                            <a:rPr lang="ru-RU" dirty="0">
                              <a:solidFill>
                                <a:srgbClr val="000000"/>
                              </a:solidFill>
                              <a:latin typeface="Arial"/>
                              <a:cs typeface="Arial" pitchFamily="34" charset="0"/>
                            </a:rPr>
                            <a:t>)</a:t>
                          </a:r>
                          <a:endParaRPr lang="ru-RU" dirty="0"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  <p:sp>
                      <p:nvSpPr>
                        <p:cNvPr id="30" name="Прямоугольник 29"/>
                        <p:cNvSpPr/>
                        <p:nvPr/>
                      </p:nvSpPr>
                      <p:spPr bwMode="auto">
                        <a:xfrm>
                          <a:off x="4186562" y="4473173"/>
                          <a:ext cx="1714512" cy="137923"/>
                        </a:xfrm>
                        <a:prstGeom prst="rect">
                          <a:avLst/>
                        </a:prstGeom>
                        <a:ln>
                          <a:headEnd type="none" w="med" len="med"/>
                          <a:tailEnd type="non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vert="horz" wrap="square" lIns="0" tIns="0" rIns="0" bIns="0" numCol="1" rtlCol="0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algn="ctr"/>
                          <a:r>
                            <a:rPr lang="ru-RU" dirty="0">
                              <a:latin typeface="+mn-lt"/>
                              <a:cs typeface="Arial" pitchFamily="34" charset="0"/>
                            </a:rPr>
                            <a:t>Улучшить </a:t>
                          </a:r>
                          <a:r>
                            <a:rPr lang="en-US" i="1" dirty="0">
                              <a:latin typeface="+mn-lt"/>
                              <a:cs typeface="Arial" pitchFamily="34" charset="0"/>
                            </a:rPr>
                            <a:t>P</a:t>
                          </a:r>
                          <a:r>
                            <a:rPr lang="en-US" i="1" baseline="-25000" dirty="0">
                              <a:latin typeface="+mn-lt"/>
                              <a:cs typeface="Arial" pitchFamily="34" charset="0"/>
                            </a:rPr>
                            <a:t>i</a:t>
                          </a:r>
                          <a:r>
                            <a:rPr lang="ru-RU" i="1" baseline="-25000" dirty="0">
                              <a:latin typeface="+mn-lt"/>
                              <a:cs typeface="Arial" pitchFamily="34" charset="0"/>
                            </a:rPr>
                            <a:t>-1</a:t>
                          </a:r>
                          <a:endParaRPr lang="ru-RU" dirty="0">
                            <a:latin typeface="+mn-lt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6" name="Прямая со стрелкой 25"/>
                    <p:cNvCxnSpPr>
                      <a:stCxn id="23" idx="4"/>
                      <a:endCxn id="22" idx="0"/>
                    </p:cNvCxnSpPr>
                    <p:nvPr/>
                  </p:nvCxnSpPr>
                  <p:spPr bwMode="auto">
                    <a:xfrm rot="16200000" flipH="1">
                      <a:off x="2420308" y="2650134"/>
                      <a:ext cx="126187" cy="8835"/>
                    </a:xfrm>
                    <a:prstGeom prst="straightConnector1">
                      <a:avLst/>
                    </a:prstGeom>
                    <a:ln w="19050">
                      <a:headEnd type="none" w="med" len="med"/>
                      <a:tailEnd type="arrow"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</p:cxnSp>
              </p:grpSp>
              <p:sp>
                <p:nvSpPr>
                  <p:cNvPr id="21" name="Овал 20"/>
                  <p:cNvSpPr/>
                  <p:nvPr/>
                </p:nvSpPr>
                <p:spPr bwMode="auto">
                  <a:xfrm>
                    <a:off x="2462768" y="5919236"/>
                    <a:ext cx="3392926" cy="389513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ru-RU" dirty="0">
                        <a:latin typeface="+mn-lt"/>
                        <a:cs typeface="Arial" pitchFamily="34" charset="0"/>
                      </a:rPr>
                      <a:t>разделение графа</a:t>
                    </a:r>
                    <a:r>
                      <a:rPr lang="en-US" dirty="0">
                        <a:latin typeface="+mn-lt"/>
                        <a:cs typeface="Arial" pitchFamily="34" charset="0"/>
                      </a:rPr>
                      <a:t> </a:t>
                    </a:r>
                    <a:r>
                      <a:rPr lang="en-US" i="1" dirty="0">
                        <a:solidFill>
                          <a:srgbClr val="000000"/>
                        </a:solidFill>
                        <a:latin typeface="Arial"/>
                        <a:cs typeface="Arial" pitchFamily="34" charset="0"/>
                      </a:rPr>
                      <a:t>G</a:t>
                    </a:r>
                    <a:r>
                      <a:rPr lang="en-US" i="1" baseline="-25000" dirty="0">
                        <a:solidFill>
                          <a:srgbClr val="000000"/>
                        </a:solidFill>
                        <a:latin typeface="Arial"/>
                        <a:cs typeface="Arial" pitchFamily="34" charset="0"/>
                      </a:rPr>
                      <a:t>0</a:t>
                    </a:r>
                    <a:r>
                      <a:rPr lang="en-US" dirty="0">
                        <a:latin typeface="+mn-lt"/>
                        <a:cs typeface="Arial" pitchFamily="34" charset="0"/>
                      </a:rPr>
                      <a:t> </a:t>
                    </a:r>
                    <a:r>
                      <a:rPr lang="ru-RU" dirty="0">
                        <a:latin typeface="+mn-lt"/>
                        <a:cs typeface="Arial" pitchFamily="34" charset="0"/>
                      </a:rPr>
                      <a:t> </a:t>
                    </a:r>
                    <a:endParaRPr lang="ru-RU" i="1" baseline="-25000" dirty="0">
                      <a:latin typeface="+mn-lt"/>
                      <a:cs typeface="Arial" pitchFamily="34" charset="0"/>
                    </a:endParaRPr>
                  </a:p>
                </p:txBody>
              </p:sp>
            </p:grpSp>
            <p:cxnSp>
              <p:nvCxnSpPr>
                <p:cNvPr id="17" name="Прямая со стрелкой 16"/>
                <p:cNvCxnSpPr>
                  <a:stCxn id="22" idx="2"/>
                  <a:endCxn id="24" idx="0"/>
                </p:cNvCxnSpPr>
                <p:nvPr/>
              </p:nvCxnSpPr>
              <p:spPr bwMode="auto">
                <a:xfrm rot="5400000">
                  <a:off x="2792354" y="3090023"/>
                  <a:ext cx="249326" cy="1588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8" name="Прямая со стрелкой 17"/>
                <p:cNvCxnSpPr>
                  <a:stCxn id="24" idx="2"/>
                  <a:endCxn id="27" idx="0"/>
                </p:cNvCxnSpPr>
                <p:nvPr/>
              </p:nvCxnSpPr>
              <p:spPr bwMode="auto">
                <a:xfrm>
                  <a:off x="2917017" y="3768684"/>
                  <a:ext cx="0" cy="247209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  <p:cxnSp>
              <p:nvCxnSpPr>
                <p:cNvPr id="19" name="Прямая со стрелкой 18"/>
                <p:cNvCxnSpPr>
                  <a:stCxn id="29" idx="2"/>
                  <a:endCxn id="30" idx="0"/>
                </p:cNvCxnSpPr>
                <p:nvPr/>
              </p:nvCxnSpPr>
              <p:spPr bwMode="auto">
                <a:xfrm>
                  <a:off x="2952736" y="5160041"/>
                  <a:ext cx="0" cy="223066"/>
                </a:xfrm>
                <a:prstGeom prst="straightConnector1">
                  <a:avLst/>
                </a:prstGeom>
                <a:ln w="19050">
                  <a:headEnd type="none" w="med" len="med"/>
                  <a:tailEnd type="arrow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15" name="Shape 79"/>
              <p:cNvCxnSpPr>
                <a:stCxn id="27" idx="2"/>
                <a:endCxn id="21" idx="0"/>
              </p:cNvCxnSpPr>
              <p:nvPr/>
            </p:nvCxnSpPr>
            <p:spPr bwMode="auto">
              <a:xfrm rot="16200000" flipH="1">
                <a:off x="2789733" y="5859399"/>
                <a:ext cx="258559" cy="39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arrow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cxnSp>
          <p:nvCxnSpPr>
            <p:cNvPr id="12" name="Соединительная линия уступом 11"/>
            <p:cNvCxnSpPr>
              <a:stCxn id="30" idx="1"/>
              <a:endCxn id="13" idx="1"/>
            </p:cNvCxnSpPr>
            <p:nvPr/>
          </p:nvCxnSpPr>
          <p:spPr bwMode="auto">
            <a:xfrm rot="10800000">
              <a:off x="3836876" y="4359588"/>
              <a:ext cx="258868" cy="1019144"/>
            </a:xfrm>
            <a:prstGeom prst="bentConnector3">
              <a:avLst>
                <a:gd name="adj1" fmla="val 347456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3" name="Прямоугольник 12"/>
            <p:cNvSpPr/>
            <p:nvPr/>
          </p:nvSpPr>
          <p:spPr bwMode="auto">
            <a:xfrm>
              <a:off x="3836876" y="4221088"/>
              <a:ext cx="2232248" cy="277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Для</a:t>
              </a:r>
              <a:r>
                <a:rPr lang="ru-RU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i="1" dirty="0" err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= </a:t>
              </a:r>
              <a:r>
                <a:rPr lang="en-US" i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m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, …, 1:</a:t>
              </a:r>
              <a:endParaRPr lang="ru-RU" dirty="0">
                <a:cs typeface="Arial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32106" y="3068960"/>
            <a:ext cx="3054578" cy="1180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ru-RU" dirty="0">
                <a:latin typeface="+mn-lt"/>
              </a:rPr>
              <a:t>Выполняется на каждом процессе, затем выбирается лучшее разделение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05600" y="4509120"/>
            <a:ext cx="3024336" cy="17346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ru-RU" dirty="0">
                <a:latin typeface="+mn-lt"/>
              </a:rPr>
              <a:t>Выполняется каждым процессом на редуцированном ленточном графе. Лучшее разделение рассылается всем процессам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32106" y="1685300"/>
            <a:ext cx="3054578" cy="1180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l"/>
            <a:r>
              <a:rPr lang="ru-RU" dirty="0">
                <a:latin typeface="+mn-lt"/>
              </a:rPr>
              <a:t>Параллельные алгоритмы </a:t>
            </a:r>
            <a:r>
              <a:rPr lang="ru-RU" dirty="0" err="1">
                <a:latin typeface="+mn-lt"/>
              </a:rPr>
              <a:t>паросочетания</a:t>
            </a:r>
            <a:r>
              <a:rPr lang="ru-RU" dirty="0">
                <a:latin typeface="+mn-lt"/>
              </a:rPr>
              <a:t>. Требуют синхронизации все-со-всеми</a:t>
            </a:r>
          </a:p>
        </p:txBody>
      </p:sp>
      <p:cxnSp>
        <p:nvCxnSpPr>
          <p:cNvPr id="34" name="Прямая со стрелкой 33"/>
          <p:cNvCxnSpPr>
            <a:stCxn id="24" idx="3"/>
            <a:endCxn id="31" idx="1"/>
          </p:cNvCxnSpPr>
          <p:nvPr/>
        </p:nvCxnSpPr>
        <p:spPr bwMode="auto">
          <a:xfrm>
            <a:off x="5971087" y="3348812"/>
            <a:ext cx="661019" cy="3104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Прямая со стрелкой 34"/>
          <p:cNvCxnSpPr>
            <a:stCxn id="30" idx="3"/>
            <a:endCxn id="32" idx="1"/>
          </p:cNvCxnSpPr>
          <p:nvPr/>
        </p:nvCxnSpPr>
        <p:spPr bwMode="auto">
          <a:xfrm flipV="1">
            <a:off x="5107846" y="5376469"/>
            <a:ext cx="1597754" cy="22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Прямая со стрелкой 35"/>
          <p:cNvCxnSpPr>
            <a:stCxn id="22" idx="3"/>
            <a:endCxn id="33" idx="1"/>
          </p:cNvCxnSpPr>
          <p:nvPr/>
        </p:nvCxnSpPr>
        <p:spPr bwMode="auto">
          <a:xfrm>
            <a:off x="6000821" y="2268489"/>
            <a:ext cx="631285" cy="71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35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auto">
          <a:xfrm>
            <a:off x="344488" y="4149080"/>
            <a:ext cx="9394858" cy="288032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44488" y="1844824"/>
            <a:ext cx="9434250" cy="208823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344488" y="4837515"/>
            <a:ext cx="9394858" cy="288032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48921" y="4437111"/>
            <a:ext cx="9394858" cy="400403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344488" y="5125547"/>
            <a:ext cx="9394858" cy="400403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8464" y="1124745"/>
            <a:ext cx="950125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171450">
              <a:spcBef>
                <a:spcPct val="0"/>
              </a:spcBef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Этап 1. Построение</a:t>
            </a:r>
            <a:r>
              <a:rPr kumimoji="0" lang="ru-RU" altLang="ru-RU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максимального </a:t>
            </a:r>
            <a:r>
              <a:rPr kumimoji="0" lang="ru-RU" altLang="ru-RU" sz="1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паросочетания</a:t>
            </a:r>
            <a:endParaRPr kumimoji="0" lang="ru-RU" altLang="ru-RU" sz="1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80975" indent="0">
              <a:spcBef>
                <a:spcPct val="0"/>
              </a:spcBef>
              <a:buSzTx/>
              <a:buNone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80975" indent="0">
              <a:spcBef>
                <a:spcPct val="0"/>
              </a:spcBef>
              <a:buSzTx/>
              <a:buNone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Пока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(</a:t>
            </a:r>
            <a:r>
              <a:rPr lang="ru-RU" altLang="ru-RU" sz="1400" dirty="0">
                <a:ea typeface="Times New Roman" panose="02020603050405020304" pitchFamily="18" charset="0"/>
              </a:rPr>
              <a:t>есть свободные </a:t>
            </a:r>
            <a:r>
              <a:rPr lang="ru-RU" altLang="ru-RU" sz="1400" dirty="0" smtClean="0">
                <a:ea typeface="Times New Roman" panose="02020603050405020304" pitchFamily="18" charset="0"/>
              </a:rPr>
              <a:t>вершины ИЛИ допустимое число итераций):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895350" indent="-355600">
              <a:spcBef>
                <a:spcPct val="0"/>
              </a:spcBef>
              <a:buSzTx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Определение пар-кандидатов вершин.</a:t>
            </a:r>
            <a:br>
              <a:rPr lang="ru-RU" altLang="ru-RU" sz="1400" dirty="0" smtClean="0">
                <a:latin typeface="+mn-lt"/>
                <a:ea typeface="Times New Roman" panose="02020603050405020304" pitchFamily="18" charset="0"/>
              </a:rPr>
            </a:b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На каждом процессе: </a:t>
            </a:r>
          </a:p>
          <a:p>
            <a:pPr marL="1252538" lvl="1" indent="-355600">
              <a:spcBef>
                <a:spcPct val="0"/>
              </a:spcBef>
              <a:buSzPct val="80000"/>
              <a:buFontTx/>
              <a:buAutoNum type="arabicPeriod"/>
            </a:pP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 С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оставляется список «свободных» вершин, то есть вершин, у которых пара еще не найдена. </a:t>
            </a:r>
          </a:p>
          <a:p>
            <a:pPr marL="1252538" lvl="1" indent="-355600">
              <a:spcBef>
                <a:spcPct val="0"/>
              </a:spcBef>
              <a:buSzPct val="80000"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Для каждой «свободной» вершины: </a:t>
            </a:r>
          </a:p>
          <a:p>
            <a:pPr marL="1252538" lvl="1" indent="-355600">
              <a:spcBef>
                <a:spcPct val="0"/>
              </a:spcBef>
              <a:buSzPct val="80000"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Определить пару-кандидат для объединения. </a:t>
            </a:r>
          </a:p>
          <a:p>
            <a:pPr marL="1519238" lvl="3" indent="-355600">
              <a:spcBef>
                <a:spcPct val="0"/>
              </a:spcBef>
              <a:buSzPct val="80000"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Если вершина-кандидат является локальной для процесса, то обе вершины помечаются как «занятые» и объединяются в пару. </a:t>
            </a:r>
          </a:p>
          <a:p>
            <a:pPr marL="1519238" lvl="3" indent="-355600">
              <a:spcBef>
                <a:spcPct val="0"/>
              </a:spcBef>
              <a:buSzPct val="80000"/>
              <a:buFontTx/>
              <a:buAutoNum type="arabicPeriod"/>
            </a:pP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Иначе обе вершины помечаются как «заблокированные» и такая пара будет рассмотрена позже. Пара «заблокированных» вершин помещается в список-запрос для другого процесса. </a:t>
            </a:r>
          </a:p>
          <a:p>
            <a:pPr marL="180975" indent="0">
              <a:spcBef>
                <a:spcPct val="0"/>
              </a:spcBef>
              <a:buSzTx/>
              <a:buFontTx/>
              <a:buAutoNum type="arabicPeriod"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95350" indent="-342900">
              <a:spcBef>
                <a:spcPct val="0"/>
              </a:spcBef>
              <a:buSzTx/>
              <a:buFont typeface="+mj-lt"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Обработка запросов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1.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Процессы обмениваются списками-запросами.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2. Обработка запросов: з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апрос на объединение принимается, если вершина с чужого процесса была свободна или она отправила такой же запрос на объединение. Иначе запрос отклоняется. </a:t>
            </a:r>
          </a:p>
          <a:p>
            <a:pPr marL="895350" indent="-342900">
              <a:spcBef>
                <a:spcPct val="0"/>
              </a:spcBef>
              <a:buSzTx/>
              <a:buNone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      3. Рассылка</a:t>
            </a:r>
            <a:r>
              <a:rPr kumimoji="0" lang="ru-RU" alt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ответов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процессам-отправителям </a:t>
            </a:r>
          </a:p>
          <a:p>
            <a:pPr marL="895350" indent="-342900">
              <a:spcBef>
                <a:spcPct val="0"/>
              </a:spcBef>
              <a:buSzTx/>
              <a:buNone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895350" indent="-342900">
              <a:spcBef>
                <a:spcPct val="0"/>
              </a:spcBef>
              <a:buSzTx/>
              <a:buNone/>
            </a:pP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3. К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орректировка локального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паросочетания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Огрубление. Распределенный алгоритм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684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>
            <a:off x="356336" y="3004668"/>
            <a:ext cx="9394858" cy="640355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56336" y="1363066"/>
            <a:ext cx="9394858" cy="1502821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376032" y="4198105"/>
            <a:ext cx="9394858" cy="687489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83880" y="3745386"/>
            <a:ext cx="9394858" cy="400403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8464" y="1052736"/>
            <a:ext cx="9501254" cy="402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6725" indent="-285750">
              <a:lnSpc>
                <a:spcPct val="114000"/>
              </a:lnSpc>
              <a:spcBef>
                <a:spcPct val="0"/>
              </a:spcBef>
            </a:pPr>
            <a:r>
              <a:rPr lang="ru-RU" altLang="ru-RU" sz="1400" b="1" dirty="0" smtClean="0">
                <a:latin typeface="+mn-lt"/>
              </a:rPr>
              <a:t>Этап 2. Построение сжатого графа</a:t>
            </a:r>
            <a:endParaRPr kumimoji="0" lang="ru-RU" altLang="ru-RU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Подсчитать </a:t>
            </a: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распределение вершин нового, огрубленного графа, по процессам. 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(один процесс)</a:t>
            </a:r>
            <a:br>
              <a:rPr lang="ru-RU" altLang="ru-RU" sz="1400" dirty="0" smtClean="0">
                <a:latin typeface="+mn-lt"/>
                <a:ea typeface="Times New Roman" panose="02020603050405020304" pitchFamily="18" charset="0"/>
              </a:rPr>
            </a:b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Правило перераспределения вершин: </a:t>
            </a:r>
            <a:br>
              <a:rPr lang="ru-RU" altLang="ru-RU" sz="1400" dirty="0" smtClean="0">
                <a:latin typeface="+mn-lt"/>
                <a:ea typeface="Times New Roman" panose="02020603050405020304" pitchFamily="18" charset="0"/>
              </a:rPr>
            </a:b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- </a:t>
            </a: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если вершина огрубленного графа получена в результате объединения вершин с одного процесса, то она будет локальной для этого процесса. 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/>
            </a:r>
            <a:br>
              <a:rPr lang="ru-RU" altLang="ru-RU" sz="1400" dirty="0" smtClean="0">
                <a:latin typeface="+mn-lt"/>
                <a:ea typeface="Times New Roman" panose="02020603050405020304" pitchFamily="18" charset="0"/>
              </a:rPr>
            </a:b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- иначе </a:t>
            </a: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вершина будет 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локальная </a:t>
            </a: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для того процесса из пары, на котором меньше своих новых локальных вершин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.</a:t>
            </a:r>
            <a:br>
              <a:rPr lang="ru-RU" altLang="ru-RU" sz="1400" dirty="0" smtClean="0">
                <a:latin typeface="+mn-lt"/>
                <a:ea typeface="Times New Roman" panose="02020603050405020304" pitchFamily="18" charset="0"/>
              </a:rPr>
            </a:br>
            <a:endParaRPr lang="ru-RU" altLang="ru-RU" sz="1400" dirty="0">
              <a:latin typeface="+mn-lt"/>
              <a:ea typeface="Times New Roman" panose="02020603050405020304" pitchFamily="18" charset="0"/>
            </a:endParaRP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Собрать информацию </a:t>
            </a:r>
            <a:r>
              <a:rPr lang="ru-RU" altLang="ru-RU" sz="1400" dirty="0">
                <a:latin typeface="+mn-lt"/>
                <a:ea typeface="Times New Roman" panose="02020603050405020304" pitchFamily="18" charset="0"/>
              </a:rPr>
              <a:t>о вершинах, пары с которыми станут локальными для данного процесса (списки смежности, веса, вспомогательная информация</a:t>
            </a:r>
            <a:r>
              <a:rPr lang="ru-RU" altLang="ru-RU" sz="1400" dirty="0" smtClean="0">
                <a:latin typeface="+mn-lt"/>
                <a:ea typeface="Times New Roman" panose="02020603050405020304" pitchFamily="18" charset="0"/>
              </a:rPr>
              <a:t>). (каждый процесс) </a:t>
            </a:r>
            <a:endParaRPr lang="ru-RU" altLang="ru-RU" sz="1400" dirty="0">
              <a:latin typeface="+mn-lt"/>
              <a:ea typeface="Times New Roman" panose="02020603050405020304" pitchFamily="18" charset="0"/>
            </a:endParaRP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Построить локальную часть огрубленного графа. (</a:t>
            </a:r>
            <a:r>
              <a:rPr lang="ru-RU" altLang="ru-RU" sz="1400" dirty="0" smtClean="0">
                <a:ea typeface="Times New Roman" panose="02020603050405020304" pitchFamily="18" charset="0"/>
              </a:rPr>
              <a:t>каждый процесс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</a:b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Если на каждый процесс приходится слишком малая часть графа, то выполнить «сложение и дублирование». </a:t>
            </a:r>
          </a:p>
          <a:p>
            <a:pPr marL="712788" indent="-265113">
              <a:lnSpc>
                <a:spcPct val="114000"/>
              </a:lnSpc>
              <a:spcBef>
                <a:spcPct val="0"/>
              </a:spcBef>
              <a:buSzTx/>
              <a:buFontTx/>
              <a:buAutoNum type="arabicPeriod"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Огрубление. Распределенный алгоритм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839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Кернигана–Лина (</a:t>
            </a:r>
            <a:r>
              <a:rPr lang="ru-RU" dirty="0" err="1"/>
              <a:t>Федуччиа</a:t>
            </a:r>
            <a:r>
              <a:rPr lang="ru-RU" dirty="0"/>
              <a:t>–</a:t>
            </a:r>
            <a:r>
              <a:rPr lang="ru-RU" dirty="0" err="1"/>
              <a:t>Мэтьюса</a:t>
            </a:r>
            <a:r>
              <a:rPr lang="ru-RU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Подходы к распараллеливанию:</a:t>
            </a:r>
          </a:p>
          <a:p>
            <a:pPr lvl="1"/>
            <a:r>
              <a:rPr lang="ru-RU" dirty="0"/>
              <a:t>Вариант 1. Одновременная обработка приоритетной очереди разными процессами (потоками). Каждый из них перемещает только свою группу вершин.</a:t>
            </a:r>
          </a:p>
          <a:p>
            <a:pPr lvl="1"/>
            <a:r>
              <a:rPr lang="ru-RU" dirty="0"/>
              <a:t>Вариант 2. На каждом процессе (потоке) выполнять улучшение разделения для фрагмента графа, затем выбрать лучшее разделение. 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429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>
            <a:off x="416497" y="1034413"/>
            <a:ext cx="9287330" cy="586901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416497" y="3689061"/>
            <a:ext cx="3932199" cy="1079761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16497" y="3083626"/>
            <a:ext cx="9362241" cy="56031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418034" y="4769974"/>
            <a:ext cx="3930662" cy="88604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Кернигана</a:t>
            </a:r>
            <a:r>
              <a:rPr lang="ru-RU" dirty="0"/>
              <a:t>–Лина (</a:t>
            </a:r>
            <a:r>
              <a:rPr lang="ru-RU" dirty="0" err="1"/>
              <a:t>Федуччиа</a:t>
            </a:r>
            <a:r>
              <a:rPr lang="ru-RU" dirty="0"/>
              <a:t>–</a:t>
            </a:r>
            <a:r>
              <a:rPr lang="ru-RU" dirty="0" err="1"/>
              <a:t>Мэтьюса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09600" lvl="1" indent="-342900">
                  <a:buFont typeface="+mj-lt"/>
                  <a:buAutoNum type="arabicPeriod"/>
                </a:pPr>
                <a:r>
                  <a:rPr lang="ru-RU" sz="1600" dirty="0"/>
                  <a:t>Все процессы строят вспомогательный ленточный граф </a:t>
                </a:r>
                <a14:m>
                  <m:oMath xmlns:m="http://schemas.openxmlformats.org/officeDocument/2006/math">
                    <m:r>
                      <a:rPr lang="en-US" sz="1600" i="1"/>
                      <m:t>𝐵</m:t>
                    </m:r>
                  </m:oMath>
                </a14:m>
                <a:r>
                  <a:rPr lang="ru-RU" sz="1600" i="1" dirty="0"/>
                  <a:t>,</a:t>
                </a:r>
                <a:r>
                  <a:rPr lang="ru-RU" sz="1600" dirty="0"/>
                  <a:t> содержащий в себе разделитель и прилегающие к нему вершины </a:t>
                </a:r>
                <a:r>
                  <a:rPr lang="ru-RU" sz="1600" dirty="0" smtClean="0"/>
                  <a:t>графа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1600" i="1" dirty="0" smtClean="0"/>
                  <a:t>. </a:t>
                </a:r>
                <a:r>
                  <a:rPr lang="en-US" sz="1600" i="1" dirty="0" smtClean="0"/>
                  <a:t/>
                </a:r>
                <a:br>
                  <a:rPr lang="en-US" sz="1600" i="1" dirty="0" smtClean="0"/>
                </a:br>
                <a:r>
                  <a:rPr lang="en-US" sz="1600" i="1" dirty="0" smtClean="0"/>
                  <a:t>	- </a:t>
                </a:r>
                <a:r>
                  <a:rPr lang="ru-RU" sz="1600" dirty="0" smtClean="0"/>
                  <a:t>параллельный </a:t>
                </a:r>
                <a:r>
                  <a:rPr lang="ru-RU" sz="1600" dirty="0"/>
                  <a:t>поиск в ширину из вершин, принадлежащих разделителю. 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n-US" sz="1600" dirty="0" smtClean="0"/>
                  <a:t>	- </a:t>
                </a:r>
                <a:r>
                  <a:rPr lang="ru-RU" sz="1600" dirty="0" smtClean="0"/>
                  <a:t>Количество </a:t>
                </a:r>
                <a:r>
                  <a:rPr lang="ru-RU" sz="1600" dirty="0"/>
                  <a:t>уровней дерева поиска определяется параметрами алгоритма. 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n-US" sz="1600" dirty="0" smtClean="0"/>
                  <a:t>	- </a:t>
                </a:r>
                <a:r>
                  <a:rPr lang="ru-RU" sz="1600" dirty="0" smtClean="0"/>
                  <a:t>Вершины </a:t>
                </a:r>
                <a:r>
                  <a:rPr lang="ru-RU" sz="1600" dirty="0"/>
                  <a:t>последнего уровня связываются с «мнимыми» вершинами, которые заменяют собой множество отброшенных вершин из каждой части разделения. 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ru-RU" sz="1600" dirty="0" smtClean="0"/>
                  <a:t>В </a:t>
                </a:r>
                <a:r>
                  <a:rPr lang="ru-RU" sz="1600" dirty="0"/>
                  <a:t>результате этой процедуры на каждом процессе хранится локальная копия графа </a:t>
                </a:r>
                <a14:m>
                  <m:oMath xmlns:m="http://schemas.openxmlformats.org/officeDocument/2006/math">
                    <m:r>
                      <a:rPr lang="en-US" sz="1600" i="1"/>
                      <m:t>𝐵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ru-RU" sz="1600" dirty="0"/>
                  <a:t>и его </a:t>
                </a:r>
                <a:r>
                  <a:rPr lang="ru-RU" sz="1600" dirty="0" smtClean="0"/>
                  <a:t>разделение</a:t>
                </a:r>
                <a:r>
                  <a:rPr lang="ru-RU" sz="1600" dirty="0"/>
                  <a:t>.</a:t>
                </a:r>
                <a:endParaRPr lang="ru-RU" sz="1600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ru-RU" sz="1600" dirty="0"/>
                  <a:t>Каждый процесс выполняет улучшение разделения графа </a:t>
                </a:r>
                <a14:m>
                  <m:oMath xmlns:m="http://schemas.openxmlformats.org/officeDocument/2006/math">
                    <m:r>
                      <a:rPr lang="en-US" sz="1600" i="1"/>
                      <m:t>𝐵</m:t>
                    </m:r>
                  </m:oMath>
                </a14:m>
                <a:r>
                  <a:rPr lang="ru-RU" sz="1600" dirty="0"/>
                  <a:t>, начиная со случайной перестановки его разделителей. 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ADF38-58A7-4BE2-89C0-4129F36F70D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4"/>
          <a:stretch/>
        </p:blipFill>
        <p:spPr bwMode="auto">
          <a:xfrm>
            <a:off x="4452718" y="3677645"/>
            <a:ext cx="5286628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2"/>
              <p:cNvSpPr txBox="1">
                <a:spLocks/>
              </p:cNvSpPr>
              <p:nvPr/>
            </p:nvSpPr>
            <p:spPr bwMode="auto">
              <a:xfrm>
                <a:off x="237380" y="3699357"/>
                <a:ext cx="4140677" cy="5214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tabLst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609600" lvl="1" indent="-342900">
                  <a:buFont typeface="+mj-lt"/>
                  <a:buAutoNum type="arabicPeriod" startAt="3"/>
                </a:pPr>
                <a:r>
                  <a:rPr lang="ru-RU" sz="1600" kern="0" dirty="0" smtClean="0"/>
                  <a:t>Среди </a:t>
                </a:r>
                <a:r>
                  <a:rPr lang="ru-RU" sz="1600" kern="0" dirty="0"/>
                  <a:t>полученных на разных процессах разделений графа </a:t>
                </a:r>
                <a14:m>
                  <m:oMath xmlns:m="http://schemas.openxmlformats.org/officeDocument/2006/math">
                    <m:r>
                      <a:rPr lang="en-US" sz="1600" i="1" kern="0"/>
                      <m:t>𝐵</m:t>
                    </m:r>
                  </m:oMath>
                </a14:m>
                <a:r>
                  <a:rPr lang="en-US" sz="1600" kern="0" dirty="0"/>
                  <a:t> </a:t>
                </a:r>
                <a:r>
                  <a:rPr lang="ru-RU" sz="1600" kern="0" dirty="0"/>
                  <a:t>выбирается лучшее и рассылается по всем процессам. </a:t>
                </a:r>
                <a:endParaRPr lang="en-US" sz="1600" kern="0" dirty="0" smtClean="0"/>
              </a:p>
              <a:p>
                <a:pPr marL="609600" lvl="1" indent="-342900">
                  <a:buFont typeface="+mj-lt"/>
                  <a:buAutoNum type="arabicPeriod" startAt="3"/>
                </a:pPr>
                <a:r>
                  <a:rPr lang="ru-RU" sz="1600" kern="0" dirty="0"/>
                  <a:t>К</a:t>
                </a:r>
                <a:r>
                  <a:rPr lang="ru-RU" sz="1600" kern="0" dirty="0" smtClean="0"/>
                  <a:t>аждый </a:t>
                </a:r>
                <a:r>
                  <a:rPr lang="ru-RU" sz="1600" kern="0" dirty="0"/>
                  <a:t>процесс проецирует разделение графа </a:t>
                </a:r>
                <a14:m>
                  <m:oMath xmlns:m="http://schemas.openxmlformats.org/officeDocument/2006/math">
                    <m:r>
                      <a:rPr lang="en-US" sz="1600" i="1" kern="0"/>
                      <m:t>𝐵</m:t>
                    </m:r>
                  </m:oMath>
                </a14:m>
                <a:r>
                  <a:rPr lang="ru-RU" sz="1600" kern="0" dirty="0"/>
                  <a:t> на </a:t>
                </a:r>
                <a:r>
                  <a:rPr lang="ru-RU" sz="1600" kern="0" dirty="0" smtClean="0"/>
                  <a:t>локальную часть графа </a:t>
                </a:r>
                <a14:m>
                  <m:oMath xmlns:m="http://schemas.openxmlformats.org/officeDocument/2006/math">
                    <m:r>
                      <a:rPr lang="en-US" sz="1600" i="1" kern="0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1600" kern="0" dirty="0"/>
                  <a:t>.</a:t>
                </a:r>
              </a:p>
              <a:p>
                <a:endParaRPr lang="ru-RU" sz="1400" kern="0" dirty="0"/>
              </a:p>
            </p:txBody>
          </p:sp>
        </mc:Choice>
        <mc:Fallback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380" y="3699357"/>
                <a:ext cx="4140677" cy="5214974"/>
              </a:xfrm>
              <a:prstGeom prst="rect">
                <a:avLst/>
              </a:prstGeom>
              <a:blipFill>
                <a:blip r:embed="rId4"/>
                <a:stretch>
                  <a:fillRect t="-351" r="-14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49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Бенчмарки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</a:t>
            </a:r>
            <a:r>
              <a:rPr lang="en-US" dirty="0" err="1">
                <a:hlinkClick r:id="rId2"/>
              </a:rPr>
              <a:t>Walshaw</a:t>
            </a:r>
            <a:r>
              <a:rPr lang="en-US" dirty="0">
                <a:hlinkClick r:id="rId2"/>
              </a:rPr>
              <a:t> benchmark</a:t>
            </a:r>
            <a:r>
              <a:rPr lang="ru-RU" dirty="0">
                <a:hlinkClick r:id="rId2"/>
              </a:rPr>
              <a:t> </a:t>
            </a:r>
            <a:r>
              <a:rPr lang="ru-RU" dirty="0"/>
              <a:t>- один из популярных </a:t>
            </a:r>
            <a:r>
              <a:rPr lang="ru-RU" dirty="0" err="1"/>
              <a:t>бенчмарков</a:t>
            </a:r>
            <a:r>
              <a:rPr lang="ru-RU" dirty="0"/>
              <a:t>. Это коллекция из 34 графов из разных прикладных областей. Для каждого графа содержит разделения на 2, 4, 8, 16, 32, 64 части с наименьшим найденным разрезом. При этом время работы реализаций не сравнивается.</a:t>
            </a:r>
          </a:p>
          <a:p>
            <a:r>
              <a:rPr lang="ru-RU" dirty="0">
                <a:hlinkClick r:id="rId3"/>
              </a:rPr>
              <a:t>10th DIMACS </a:t>
            </a:r>
            <a:r>
              <a:rPr lang="ru-RU" dirty="0" err="1">
                <a:hlinkClick r:id="rId3"/>
              </a:rPr>
              <a:t>Implementation</a:t>
            </a:r>
            <a:r>
              <a:rPr lang="ru-RU" dirty="0">
                <a:hlinkClick r:id="rId3"/>
              </a:rPr>
              <a:t> </a:t>
            </a:r>
            <a:r>
              <a:rPr lang="ru-RU" dirty="0" err="1">
                <a:hlinkClick r:id="rId3"/>
              </a:rPr>
              <a:t>Challenge</a:t>
            </a:r>
            <a:endParaRPr lang="ru-RU" dirty="0"/>
          </a:p>
          <a:p>
            <a:r>
              <a:rPr lang="ru-RU" dirty="0"/>
              <a:t>Сравнение времени работы </a:t>
            </a:r>
            <a:r>
              <a:rPr lang="ru-RU" dirty="0" smtClean="0"/>
              <a:t>приложений на </a:t>
            </a:r>
            <a:r>
              <a:rPr lang="ru-RU" dirty="0"/>
              <a:t>разделенном графе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804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Сравнение реализаций для общей и распределенной памяти </a:t>
            </a:r>
            <a:r>
              <a:rPr lang="en-US" dirty="0"/>
              <a:t>PT-Scotch, </a:t>
            </a:r>
            <a:r>
              <a:rPr lang="ru-RU" dirty="0"/>
              <a:t> </a:t>
            </a:r>
            <a:r>
              <a:rPr lang="en-US" dirty="0" err="1"/>
              <a:t>ParMETIS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mt</a:t>
            </a:r>
            <a:r>
              <a:rPr lang="en-US" dirty="0"/>
              <a:t>-metis (2015 </a:t>
            </a:r>
            <a:r>
              <a:rPr lang="ru-RU" dirty="0"/>
              <a:t>г.)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867" t="5183" r="865"/>
          <a:stretch/>
        </p:blipFill>
        <p:spPr>
          <a:xfrm>
            <a:off x="28228" y="2348880"/>
            <a:ext cx="9849544" cy="357185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6624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Сравнение реализаций для распределенной памяти </a:t>
            </a:r>
            <a:r>
              <a:rPr lang="en-US" dirty="0" err="1"/>
              <a:t>KaHIP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ParMETIS</a:t>
            </a:r>
            <a:r>
              <a:rPr lang="en-US" dirty="0"/>
              <a:t> (2015 </a:t>
            </a:r>
            <a:r>
              <a:rPr lang="ru-RU" dirty="0"/>
              <a:t>г.)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73" y="1988840"/>
            <a:ext cx="4752381" cy="409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976" y="2996952"/>
            <a:ext cx="2448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Инфраструктура:</a:t>
            </a:r>
          </a:p>
          <a:p>
            <a:r>
              <a:rPr lang="en-US" dirty="0"/>
              <a:t>four Intel Xeon E5-4640 </a:t>
            </a:r>
            <a:r>
              <a:rPr lang="en-US" dirty="0" err="1"/>
              <a:t>Octa</a:t>
            </a:r>
            <a:r>
              <a:rPr lang="en-US" dirty="0"/>
              <a:t>-Core processors (Sandy Bridge) running at a clock speed of 2.4 GHz. The machine has 512 GB main memory, 20 MB L3-Cache and</a:t>
            </a:r>
            <a:r>
              <a:rPr lang="ru-RU" dirty="0"/>
              <a:t> </a:t>
            </a:r>
            <a:r>
              <a:rPr lang="en-US" dirty="0"/>
              <a:t>8x256 KB L2-Cache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894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0" y="1967288"/>
            <a:ext cx="9343710" cy="3981992"/>
          </a:xfrm>
          <a:prstGeom prst="rect">
            <a:avLst/>
          </a:prstGeo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38092" y="1071546"/>
            <a:ext cx="9501254" cy="5214974"/>
          </a:xfrm>
        </p:spPr>
        <p:txBody>
          <a:bodyPr/>
          <a:lstStyle/>
          <a:p>
            <a:r>
              <a:rPr lang="ru-RU" dirty="0"/>
              <a:t>Сравнение реализаций для распределенной памяти </a:t>
            </a:r>
            <a:r>
              <a:rPr lang="en-US" dirty="0" err="1"/>
              <a:t>KaHIP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ParMETIS</a:t>
            </a:r>
            <a:r>
              <a:rPr lang="en-US" dirty="0"/>
              <a:t> (2015 </a:t>
            </a:r>
            <a:r>
              <a:rPr lang="ru-RU" dirty="0"/>
              <a:t>г.)</a:t>
            </a:r>
          </a:p>
        </p:txBody>
      </p:sp>
      <p:sp>
        <p:nvSpPr>
          <p:cNvPr id="3" name="Прямоугольник 2"/>
          <p:cNvSpPr/>
          <p:nvPr/>
        </p:nvSpPr>
        <p:spPr bwMode="auto">
          <a:xfrm>
            <a:off x="704528" y="4509120"/>
            <a:ext cx="8496944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nard MT Condensed" pitchFamily="18" charset="0"/>
              <a:cs typeface="Arial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94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Слабая масштабируемость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14" y="1600806"/>
            <a:ext cx="5123809" cy="468571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77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Вершина, смежная хотя бы с одной вершиной из другой части, называется </a:t>
                </a:r>
                <a:r>
                  <a:rPr lang="ru-RU" i="1" dirty="0"/>
                  <a:t>граничной</a:t>
                </a:r>
                <a:r>
                  <a:rPr lang="ru-RU" dirty="0"/>
                  <a:t>, а ребро, их соединяющее, </a:t>
                </a:r>
                <a:r>
                  <a:rPr lang="ru-RU" i="1" dirty="0"/>
                  <a:t>ребром разреза</a:t>
                </a:r>
                <a:r>
                  <a:rPr lang="ru-RU" dirty="0"/>
                  <a:t>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Цель задачи разделения графа – найти разделение, для которого минимальна некоторая функция, оценивающая качество разделения. </a:t>
                </a:r>
              </a:p>
              <a:p>
                <a:r>
                  <a:rPr lang="ru-RU" dirty="0"/>
                  <a:t>В большинстве приложений </a:t>
                </a:r>
                <a:r>
                  <a:rPr lang="ru-RU" i="1" dirty="0"/>
                  <a:t>качество разделения </a:t>
                </a:r>
                <a:r>
                  <a:rPr lang="ru-RU" dirty="0"/>
                  <a:t>оценивается по весу ребер разреза: чем меньше суммарный вес ребер разреза, тем разделение лучше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Задача </a:t>
                </a:r>
                <a:r>
                  <a:rPr lang="en-US" dirty="0"/>
                  <a:t>NP-</a:t>
                </a:r>
                <a:r>
                  <a:rPr lang="ru-RU" dirty="0"/>
                  <a:t>трудная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 r="-962" b="-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7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Сильная масштабируемость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680678"/>
            <a:ext cx="4396964" cy="31884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99" y="1628800"/>
            <a:ext cx="4524255" cy="3271507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49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экспериментов. Выводы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Выводы из результатов экспериментов для библиотек </a:t>
            </a:r>
            <a:r>
              <a:rPr lang="en-US" dirty="0" err="1"/>
              <a:t>KaHIP</a:t>
            </a:r>
            <a:r>
              <a:rPr lang="en-US" dirty="0"/>
              <a:t>, </a:t>
            </a:r>
            <a:r>
              <a:rPr lang="en-US" dirty="0" err="1"/>
              <a:t>ParMETIS</a:t>
            </a:r>
            <a:r>
              <a:rPr lang="en-US" dirty="0"/>
              <a:t>, </a:t>
            </a:r>
            <a:r>
              <a:rPr lang="en-US" dirty="0" err="1"/>
              <a:t>PT_Scotch</a:t>
            </a:r>
            <a:r>
              <a:rPr lang="en-US" dirty="0"/>
              <a:t>, </a:t>
            </a:r>
            <a:r>
              <a:rPr lang="en-US" dirty="0" err="1"/>
              <a:t>mt</a:t>
            </a:r>
            <a:r>
              <a:rPr lang="en-US" dirty="0"/>
              <a:t>-metis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Близкие по качеству разделения можно получить за существенно разное время. На практике важно найти компромисс между требуемым качеством разделения и временем работы реализации</a:t>
            </a:r>
          </a:p>
          <a:p>
            <a:pPr lvl="1"/>
            <a:r>
              <a:rPr lang="ru-RU" dirty="0"/>
              <a:t>На модельных графах реализации</a:t>
            </a:r>
            <a:r>
              <a:rPr lang="en-US" dirty="0"/>
              <a:t> </a:t>
            </a:r>
            <a:r>
              <a:rPr lang="ru-RU" dirty="0"/>
              <a:t>для систем с распределенной памятью масштабируются вплоть до 1024 процессов.</a:t>
            </a:r>
          </a:p>
          <a:p>
            <a:pPr lvl="1"/>
            <a:r>
              <a:rPr lang="ru-RU" dirty="0"/>
              <a:t>В рамках одного узла многопоточная реализация </a:t>
            </a:r>
            <a:r>
              <a:rPr lang="en-US" dirty="0" err="1"/>
              <a:t>mt</a:t>
            </a:r>
            <a:r>
              <a:rPr lang="en-US" dirty="0"/>
              <a:t>-metis</a:t>
            </a:r>
            <a:r>
              <a:rPr lang="ru-RU" dirty="0"/>
              <a:t> работает быстрее, чем </a:t>
            </a:r>
            <a:r>
              <a:rPr lang="en-US" dirty="0"/>
              <a:t>MPI</a:t>
            </a:r>
            <a:r>
              <a:rPr lang="ru-RU" dirty="0"/>
              <a:t>-версии, в среднем в 2 раза.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804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разделения графов возникает в большом числе научных приложений. Одно из важнейших применений разделения графов – распределение данных между процессами для дальнейшей параллельной обработки.</a:t>
            </a:r>
          </a:p>
          <a:p>
            <a:r>
              <a:rPr lang="ru-RU" dirty="0"/>
              <a:t>Разработан ряд методов для решения этой задачи. В настоящее время широко применяется многоуровневый метод разделения. Другие методы разделения можно использовать для получения начального разделения графа в рамках многоуровневой схемы.</a:t>
            </a:r>
          </a:p>
          <a:p>
            <a:r>
              <a:rPr lang="ru-RU" dirty="0"/>
              <a:t>Для улучшения качества разделения графа используются итерационные алгоритмы локальной дискретной оптимизации.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001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Литература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 eaLnBrk="1" hangingPunct="1">
              <a:buFontTx/>
              <a:buAutoNum type="arabicPeriod"/>
            </a:pPr>
            <a:r>
              <a:rPr lang="en-US" sz="2000" dirty="0" err="1"/>
              <a:t>Buluç</a:t>
            </a:r>
            <a:r>
              <a:rPr lang="en-US" sz="2000" dirty="0"/>
              <a:t> A. et al. Recent advances in graph partitioning //Algorithm Engineering. – Springer, Cham, 2016. – С. 117-158.</a:t>
            </a:r>
          </a:p>
          <a:p>
            <a:pPr marL="361950" indent="-361950" eaLnBrk="1" hangingPunct="1">
              <a:buFontTx/>
              <a:buAutoNum type="arabicPeriod"/>
            </a:pPr>
            <a:r>
              <a:rPr lang="en-US" sz="2000" dirty="0" err="1"/>
              <a:t>Bichot</a:t>
            </a:r>
            <a:r>
              <a:rPr lang="en-US" sz="2000" dirty="0"/>
              <a:t> C. E., </a:t>
            </a:r>
            <a:r>
              <a:rPr lang="en-US" sz="2000" dirty="0" err="1"/>
              <a:t>Siarry</a:t>
            </a:r>
            <a:r>
              <a:rPr lang="en-US" sz="2000" dirty="0"/>
              <a:t> P. (ed.). Graph partitioning. – ISTE, 2011.</a:t>
            </a:r>
          </a:p>
          <a:p>
            <a:pPr marL="361950" indent="-361950" eaLnBrk="1" hangingPunct="1">
              <a:buFontTx/>
              <a:buAutoNum type="arabicPeriod"/>
            </a:pPr>
            <a:r>
              <a:rPr lang="en-US" sz="2000" dirty="0" err="1"/>
              <a:t>Karypis</a:t>
            </a:r>
            <a:r>
              <a:rPr lang="en-US" sz="2000" dirty="0"/>
              <a:t> G., Kumar V. A fast and high quality multilevel scheme for partitioning irregular graphs //SIAM Journal on scientific Computing. – 1998. – Т. 20. – №. 1. – С. 359-392.</a:t>
            </a:r>
            <a:endParaRPr lang="ru-RU" sz="2000" dirty="0"/>
          </a:p>
          <a:p>
            <a:pPr marL="361950" indent="-361950" eaLnBrk="1" hangingPunct="1">
              <a:buFontTx/>
              <a:buAutoNum type="arabicPeriod"/>
            </a:pPr>
            <a:r>
              <a:rPr lang="en-US" sz="2000" dirty="0"/>
              <a:t>LaSalle D., </a:t>
            </a:r>
            <a:r>
              <a:rPr lang="en-US" sz="2000" dirty="0" err="1"/>
              <a:t>Karypis</a:t>
            </a:r>
            <a:r>
              <a:rPr lang="en-US" sz="2000" dirty="0"/>
              <a:t> G. Multi-threaded graph partitioning //2013 IEEE 27th International Symposium on Parallel and Distributed Processing. – IEEE, 2013. – С. 225-236.</a:t>
            </a:r>
          </a:p>
          <a:p>
            <a:pPr marL="361950" indent="-361950" eaLnBrk="1" hangingPunct="1">
              <a:buFontTx/>
              <a:buAutoNum type="arabicPeriod"/>
            </a:pPr>
            <a:r>
              <a:rPr lang="en-US" sz="2000" dirty="0" err="1"/>
              <a:t>Meyerhenke</a:t>
            </a:r>
            <a:r>
              <a:rPr lang="en-US" sz="2000" dirty="0"/>
              <a:t> H., Sanders P., Schulz C. Parallel graph partitioning for complex networks //IEEE Transactions on Parallel and Distributed Systems. – 2017. – </a:t>
            </a:r>
            <a:r>
              <a:rPr lang="ru-RU" sz="2000" dirty="0"/>
              <a:t>Т. 28. – №. 9. – С. 2625-2638.</a:t>
            </a:r>
            <a:endParaRPr lang="en-US" sz="2000" dirty="0"/>
          </a:p>
          <a:p>
            <a:pPr marL="361950" indent="-361950" eaLnBrk="1" hangingPunct="1">
              <a:buFontTx/>
              <a:buAutoNum type="arabicPeriod"/>
            </a:pPr>
            <a:r>
              <a:rPr lang="en-US" sz="2000" dirty="0"/>
              <a:t>LaSalle D. et al. Improving graph partitioning for modern graphs and architectures //Proceedings of the 5th Workshop on Irregular Applications: Architectures and Algorithms. – ACM, 2015. – С. 14.</a:t>
            </a:r>
            <a:endParaRPr lang="ru-RU" sz="2000" dirty="0"/>
          </a:p>
          <a:p>
            <a:pPr marL="0" indent="0" eaLnBrk="1" hangingPunct="1">
              <a:buNone/>
            </a:pPr>
            <a:endParaRPr lang="en-US" dirty="0"/>
          </a:p>
          <a:p>
            <a:pPr marL="361950" indent="-361950" eaLnBrk="1" hangingPunct="1">
              <a:buFontTx/>
              <a:buAutoNum type="arabicPeriod"/>
            </a:pP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53</a:t>
            </a:fld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Контакты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ru-RU" dirty="0"/>
              <a:t>Нижегородский государственный университет</a:t>
            </a:r>
            <a:endParaRPr lang="en-US" dirty="0"/>
          </a:p>
          <a:p>
            <a:pPr marL="0" indent="0" algn="ctr" eaLnBrk="1" hangingPunct="1">
              <a:buNone/>
            </a:pPr>
            <a:r>
              <a:rPr lang="en-US" dirty="0"/>
              <a:t>http://www.unn.ru</a:t>
            </a:r>
            <a:endParaRPr lang="ru-RU" dirty="0"/>
          </a:p>
          <a:p>
            <a:pPr marL="0" indent="0" algn="ctr" eaLnBrk="1" hangingPunct="1">
              <a:buNone/>
            </a:pPr>
            <a:endParaRPr lang="ru-RU" dirty="0"/>
          </a:p>
          <a:p>
            <a:pPr marL="0" indent="0" algn="ctr" eaLnBrk="1" hangingPunct="1">
              <a:buNone/>
            </a:pPr>
            <a:r>
              <a:rPr lang="ru-RU" dirty="0"/>
              <a:t>Институт информационных технологий, математики и механики</a:t>
            </a:r>
          </a:p>
          <a:p>
            <a:pPr marL="0" indent="0" algn="ctr" eaLnBrk="1" hangingPunct="1">
              <a:buNone/>
            </a:pPr>
            <a:r>
              <a:rPr lang="en-US" dirty="0"/>
              <a:t>http://www.itmm.unn.ru</a:t>
            </a:r>
            <a:endParaRPr lang="ru-RU" dirty="0"/>
          </a:p>
          <a:p>
            <a:pPr algn="ctr" eaLnBrk="1" hangingPunct="1">
              <a:buNone/>
            </a:pPr>
            <a:endParaRPr lang="ru-RU" dirty="0"/>
          </a:p>
          <a:p>
            <a:pPr algn="ctr" eaLnBrk="1" hangingPunct="1">
              <a:buNone/>
            </a:pPr>
            <a:endParaRPr lang="ru-RU" dirty="0"/>
          </a:p>
          <a:p>
            <a:pPr algn="ctr" eaLnBrk="1" hangingPunct="1">
              <a:buNone/>
            </a:pPr>
            <a:r>
              <a:rPr lang="ru-RU" dirty="0" err="1"/>
              <a:t>Пирова</a:t>
            </a:r>
            <a:r>
              <a:rPr lang="ru-RU" dirty="0"/>
              <a:t> А.Ю.</a:t>
            </a:r>
          </a:p>
          <a:p>
            <a:pPr algn="ctr" eaLnBrk="1" hangingPunct="1">
              <a:buNone/>
            </a:pPr>
            <a:r>
              <a:rPr lang="en-US" dirty="0"/>
              <a:t>anna.pirova@itmm.unn.ru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54</a:t>
            </a:fld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55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1684" t="38964" r="20549" b="26941"/>
          <a:stretch/>
        </p:blipFill>
        <p:spPr>
          <a:xfrm>
            <a:off x="222484" y="2708920"/>
            <a:ext cx="75330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3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209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371E0-29E2-4142-A2A4-89791D36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FB4C9-1CFA-439D-ABB9-4B54103AE1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5639C-8E28-49A7-B90D-AA727909E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BF4196-B878-4C8C-9031-01AA9257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DDBC97-3C36-454C-B4FE-1C043CFFA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/>
          <a:stretch/>
        </p:blipFill>
        <p:spPr>
          <a:xfrm>
            <a:off x="128464" y="1124744"/>
            <a:ext cx="4307785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Предметные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Параллельные вычисления в моделировании</a:t>
            </a:r>
          </a:p>
          <a:p>
            <a:pPr lvl="1"/>
            <a:r>
              <a:rPr lang="ru-RU" dirty="0"/>
              <a:t>распределение данных по процессорам вычислительной системы</a:t>
            </a:r>
          </a:p>
          <a:p>
            <a:pPr lvl="1"/>
            <a:r>
              <a:rPr lang="ru-RU" dirty="0"/>
              <a:t>разделение вычислительных сеток</a:t>
            </a:r>
          </a:p>
          <a:p>
            <a:pPr lvl="1"/>
            <a:r>
              <a:rPr lang="ru-RU" dirty="0"/>
              <a:t>разделение графа для параллельной обработки</a:t>
            </a:r>
          </a:p>
          <a:p>
            <a:r>
              <a:rPr lang="ru-RU" dirty="0"/>
              <a:t>Разделение сетей различной структуры</a:t>
            </a:r>
          </a:p>
          <a:p>
            <a:pPr lvl="1"/>
            <a:r>
              <a:rPr lang="ru-RU" dirty="0"/>
              <a:t>Транспортные сети</a:t>
            </a:r>
          </a:p>
          <a:p>
            <a:pPr lvl="1"/>
            <a:r>
              <a:rPr lang="ru-RU" dirty="0"/>
              <a:t>Электросети</a:t>
            </a:r>
          </a:p>
          <a:p>
            <a:pPr lvl="1"/>
            <a:r>
              <a:rPr lang="ru-RU" dirty="0"/>
              <a:t>Биологические системы</a:t>
            </a:r>
          </a:p>
          <a:p>
            <a:r>
              <a:rPr lang="ru-RU" dirty="0"/>
              <a:t>Обработка изображений</a:t>
            </a:r>
          </a:p>
          <a:p>
            <a:r>
              <a:rPr lang="ru-RU" dirty="0"/>
              <a:t>Разработка интегральных схем (</a:t>
            </a:r>
            <a:r>
              <a:rPr lang="en-US" dirty="0"/>
              <a:t>VLSI design</a:t>
            </a:r>
            <a:r>
              <a:rPr lang="ru-RU" dirty="0"/>
              <a:t>)</a:t>
            </a:r>
          </a:p>
          <a:p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6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C41BB-3607-4CF4-A4D7-906205A8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AD7F32-31D9-4A4E-9970-986CE044DA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F3AB2C-49F8-48E9-B242-AECF5BD83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3EB53-4503-4A8E-AD0F-727992144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8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BA9BE3-C53B-4FC5-8952-6DA71EB4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r="3123"/>
          <a:stretch/>
        </p:blipFill>
        <p:spPr>
          <a:xfrm>
            <a:off x="792157" y="3525751"/>
            <a:ext cx="8928992" cy="25396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4044691-9B27-4A00-8DB7-7DB47F44B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042802"/>
            <a:ext cx="2910112" cy="234885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604F96-D486-4608-A715-B85F8CCE4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57" y="1029788"/>
            <a:ext cx="3023366" cy="237488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12B6B8C-3952-4A42-8BEB-A402920F2B45}"/>
              </a:ext>
            </a:extLst>
          </p:cNvPr>
          <p:cNvSpPr/>
          <p:nvPr/>
        </p:nvSpPr>
        <p:spPr>
          <a:xfrm>
            <a:off x="906665" y="6039406"/>
            <a:ext cx="394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https://htor.inf.ethz.ch/research/mpitopo/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8F17437-D269-419C-8DF7-61D0A498C3E7}"/>
              </a:ext>
            </a:extLst>
          </p:cNvPr>
          <p:cNvSpPr/>
          <p:nvPr/>
        </p:nvSpPr>
        <p:spPr>
          <a:xfrm>
            <a:off x="5672101" y="6039406"/>
            <a:ext cx="410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https://www.labri.fr/perso/pelegrin/scotch/</a:t>
            </a:r>
          </a:p>
        </p:txBody>
      </p:sp>
    </p:spTree>
    <p:extLst>
      <p:ext uri="{BB962C8B-B14F-4D97-AF65-F5344CB8AC3E}">
        <p14:creationId xmlns:p14="http://schemas.microsoft.com/office/powerpoint/2010/main" val="17580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ru-RU" dirty="0"/>
              <a:t>разделение и </a:t>
            </a:r>
            <a:r>
              <a:rPr lang="ru-RU" dirty="0" err="1"/>
              <a:t>бисекция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K-</a:t>
                </a:r>
                <a:r>
                  <a:rPr lang="ru-RU" dirty="0"/>
                  <a:t>разделение можно получить из 2-разделения методом </a:t>
                </a:r>
                <a:r>
                  <a:rPr lang="ru-RU" i="1" dirty="0"/>
                  <a:t>рекурсивной бисекции</a:t>
                </a:r>
                <a:r>
                  <a:rPr lang="ru-RU" dirty="0"/>
                  <a:t>: граф делится на 2 части, затем, рекурсивно, первая часть делится на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частей, вторая – на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ru-RU" dirty="0"/>
                  <a:t> частей и т.д. Всего потребуется выполнить </a:t>
                </a:r>
                <a:r>
                  <a:rPr lang="en-US" i="1" dirty="0"/>
                  <a:t>k</a:t>
                </a:r>
                <a:r>
                  <a:rPr lang="en-US" dirty="0"/>
                  <a:t> – 1 </a:t>
                </a:r>
                <a:r>
                  <a:rPr lang="ru-RU" dirty="0" err="1"/>
                  <a:t>бисекцию</a:t>
                </a:r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9" t="-819" r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5. Алгоритмы разделения графов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6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tlab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4373</Words>
  <Application>Microsoft Office PowerPoint</Application>
  <PresentationFormat>Лист A4 (210x297 мм)</PresentationFormat>
  <Paragraphs>611</Paragraphs>
  <Slides>56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Bernard MT Condensed</vt:lpstr>
      <vt:lpstr>Cambria Math</vt:lpstr>
      <vt:lpstr>Times New Roman</vt:lpstr>
      <vt:lpstr>Wingdings</vt:lpstr>
      <vt:lpstr>1_itlab</vt:lpstr>
      <vt:lpstr>Презентация PowerPoint</vt:lpstr>
      <vt:lpstr>Презентация PowerPoint</vt:lpstr>
      <vt:lpstr>Содержание</vt:lpstr>
      <vt:lpstr>Постановка задачи</vt:lpstr>
      <vt:lpstr>Постановка задачи</vt:lpstr>
      <vt:lpstr>Примеры</vt:lpstr>
      <vt:lpstr>Предметные области</vt:lpstr>
      <vt:lpstr>Примеры</vt:lpstr>
      <vt:lpstr>K-разделение и бисекция</vt:lpstr>
      <vt:lpstr>Методы разделения графа</vt:lpstr>
      <vt:lpstr>Растущее разделение графа</vt:lpstr>
      <vt:lpstr>Спектральное разделение графа</vt:lpstr>
      <vt:lpstr>Спектральное разделение графа</vt:lpstr>
      <vt:lpstr>Многоуровневое разделение графа</vt:lpstr>
      <vt:lpstr>Многоуровневое разделение графа</vt:lpstr>
      <vt:lpstr>Многоуровневое разделение графа</vt:lpstr>
      <vt:lpstr>Многоуровневое разделение графа</vt:lpstr>
      <vt:lpstr>Огрубление графа (graph coarsening)</vt:lpstr>
      <vt:lpstr>Огрубление графа (graph coarsening)</vt:lpstr>
      <vt:lpstr>Огрубление графа (graph coarsening)</vt:lpstr>
      <vt:lpstr>Огрубление графа (graph coarsening)</vt:lpstr>
      <vt:lpstr>Начальное разделение</vt:lpstr>
      <vt:lpstr>Улучшение разделения</vt:lpstr>
      <vt:lpstr>Метод Кернигана–Лина / Федуччиа–Мэтьюса</vt:lpstr>
      <vt:lpstr>Метод Кернигана–Лина / Федуччиа – Мэтьюса</vt:lpstr>
      <vt:lpstr>Метод Кернигана–Лина / Федуччиа–Мэтьюса</vt:lpstr>
      <vt:lpstr>Метод Кернигана–Лина (Федуччиа – Мэтьюса)</vt:lpstr>
      <vt:lpstr>Параллельные реализации</vt:lpstr>
      <vt:lpstr>Параллельный алгоритм</vt:lpstr>
      <vt:lpstr>Библиотеки для разделения графов</vt:lpstr>
      <vt:lpstr>Сравнение библиотек для систем с общей памятью</vt:lpstr>
      <vt:lpstr>Сравнение библиотек для систем с общей памятью. Качество разделения</vt:lpstr>
      <vt:lpstr>Сравнение библиотек для систем с общей памятью. Качество разделения</vt:lpstr>
      <vt:lpstr>Сравнение библиотек для систем с общей памятью. Время разделения</vt:lpstr>
      <vt:lpstr>Сравнение библиотек для систем с общей памятью. Время разделения</vt:lpstr>
      <vt:lpstr>Сравнение библиотек для систем с общей памятью. Время разделения</vt:lpstr>
      <vt:lpstr>ПАРАЛЛЕЛЬНЫЙ АЛГОРИТМ для РАЗДЕЛЕННОЙ ПАМЯТИ</vt:lpstr>
      <vt:lpstr>Параллельный алгоритм</vt:lpstr>
      <vt:lpstr>Параллельный алгоритм (PT-Scotch)</vt:lpstr>
      <vt:lpstr>Параллельный алгоритм. Общая схема</vt:lpstr>
      <vt:lpstr>Огрубление. Распределенный алгоритм</vt:lpstr>
      <vt:lpstr>Огрубление. Распределенный алгоритм</vt:lpstr>
      <vt:lpstr>Метод Кернигана–Лина (Федуччиа–Мэтьюса)</vt:lpstr>
      <vt:lpstr>Метод Кернигана–Лина (Федуччиа–Мэтьюса)</vt:lpstr>
      <vt:lpstr>Бенчмарки</vt:lpstr>
      <vt:lpstr>Результаты вычислительных экспериментов</vt:lpstr>
      <vt:lpstr>Результаты вычислительных экспериментов</vt:lpstr>
      <vt:lpstr>Результаты вычислительных экспериментов</vt:lpstr>
      <vt:lpstr>Результаты вычислительных экспериментов</vt:lpstr>
      <vt:lpstr>Результаты вычислительных экспериментов</vt:lpstr>
      <vt:lpstr>Результаты вычислительных экспериментов. Выводы </vt:lpstr>
      <vt:lpstr>Заключение</vt:lpstr>
      <vt:lpstr>Литература</vt:lpstr>
      <vt:lpstr>Контакты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программирования.  Курс на базе  Microsoft Solutions Framework</dc:title>
  <dc:creator/>
  <cp:lastModifiedBy/>
  <cp:revision>16</cp:revision>
  <cp:lastPrinted>1900-12-31T20:00:00Z</cp:lastPrinted>
  <dcterms:created xsi:type="dcterms:W3CDTF">1900-12-31T20:00:00Z</dcterms:created>
  <dcterms:modified xsi:type="dcterms:W3CDTF">2025-11-03T11:45:24Z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